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9" r:id="rId4"/>
    <p:sldId id="261" r:id="rId5"/>
    <p:sldId id="304" r:id="rId6"/>
    <p:sldId id="287" r:id="rId7"/>
    <p:sldId id="286" r:id="rId8"/>
    <p:sldId id="283" r:id="rId9"/>
    <p:sldId id="282" r:id="rId10"/>
    <p:sldId id="284" r:id="rId11"/>
    <p:sldId id="285" r:id="rId12"/>
    <p:sldId id="264" r:id="rId13"/>
    <p:sldId id="266" r:id="rId14"/>
    <p:sldId id="262" r:id="rId15"/>
    <p:sldId id="288" r:id="rId16"/>
    <p:sldId id="290" r:id="rId17"/>
    <p:sldId id="294" r:id="rId18"/>
    <p:sldId id="298" r:id="rId19"/>
    <p:sldId id="295" r:id="rId20"/>
    <p:sldId id="296" r:id="rId21"/>
    <p:sldId id="297" r:id="rId22"/>
    <p:sldId id="291" r:id="rId23"/>
    <p:sldId id="299" r:id="rId24"/>
    <p:sldId id="300" r:id="rId25"/>
    <p:sldId id="301" r:id="rId26"/>
    <p:sldId id="302" r:id="rId27"/>
    <p:sldId id="303" r:id="rId28"/>
    <p:sldId id="293" r:id="rId29"/>
    <p:sldId id="292" r:id="rId30"/>
    <p:sldId id="305" r:id="rId31"/>
    <p:sldId id="306" r:id="rId32"/>
    <p:sldId id="307" r:id="rId33"/>
    <p:sldId id="310" r:id="rId34"/>
    <p:sldId id="312" r:id="rId35"/>
    <p:sldId id="316" r:id="rId36"/>
    <p:sldId id="311" r:id="rId37"/>
    <p:sldId id="318" r:id="rId38"/>
    <p:sldId id="317" r:id="rId39"/>
    <p:sldId id="308" r:id="rId40"/>
    <p:sldId id="319" r:id="rId41"/>
    <p:sldId id="328" r:id="rId42"/>
    <p:sldId id="263" r:id="rId43"/>
    <p:sldId id="265" r:id="rId44"/>
    <p:sldId id="280" r:id="rId45"/>
    <p:sldId id="268" r:id="rId46"/>
    <p:sldId id="269" r:id="rId47"/>
    <p:sldId id="327" r:id="rId48"/>
    <p:sldId id="326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67" r:id="rId59"/>
    <p:sldId id="320" r:id="rId60"/>
    <p:sldId id="321" r:id="rId61"/>
    <p:sldId id="322" r:id="rId62"/>
    <p:sldId id="323" r:id="rId63"/>
    <p:sldId id="324" r:id="rId64"/>
    <p:sldId id="325" r:id="rId65"/>
    <p:sldId id="26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5E278A-FF0E-49A4-B170-79828D63BBAD}">
          <p14:sldIdLst>
            <p14:sldId id="256"/>
            <p14:sldId id="257"/>
            <p14:sldId id="259"/>
            <p14:sldId id="261"/>
            <p14:sldId id="304"/>
            <p14:sldId id="287"/>
            <p14:sldId id="286"/>
          </p14:sldIdLst>
        </p14:section>
        <p14:section name="manifesto" id="{CEEF8C71-86C7-47E5-BB00-804B18E9324F}">
          <p14:sldIdLst>
            <p14:sldId id="283"/>
            <p14:sldId id="282"/>
            <p14:sldId id="284"/>
            <p14:sldId id="285"/>
            <p14:sldId id="264"/>
            <p14:sldId id="266"/>
            <p14:sldId id="262"/>
          </p14:sldIdLst>
        </p14:section>
        <p14:section name="test driven" id="{19E0190F-C6F8-44E9-A8B7-15BC1DA0609D}">
          <p14:sldIdLst>
            <p14:sldId id="288"/>
            <p14:sldId id="290"/>
            <p14:sldId id="294"/>
            <p14:sldId id="298"/>
            <p14:sldId id="295"/>
            <p14:sldId id="296"/>
            <p14:sldId id="297"/>
            <p14:sldId id="291"/>
            <p14:sldId id="299"/>
            <p14:sldId id="300"/>
            <p14:sldId id="301"/>
            <p14:sldId id="302"/>
            <p14:sldId id="303"/>
            <p14:sldId id="293"/>
            <p14:sldId id="292"/>
          </p14:sldIdLst>
        </p14:section>
        <p14:section name="Programmation collaborative" id="{25F96E7D-F7D6-4EA7-B57F-F557691A334D}">
          <p14:sldIdLst>
            <p14:sldId id="305"/>
            <p14:sldId id="306"/>
            <p14:sldId id="307"/>
            <p14:sldId id="310"/>
            <p14:sldId id="312"/>
            <p14:sldId id="316"/>
            <p14:sldId id="311"/>
            <p14:sldId id="318"/>
            <p14:sldId id="317"/>
            <p14:sldId id="308"/>
            <p14:sldId id="319"/>
            <p14:sldId id="328"/>
          </p14:sldIdLst>
        </p14:section>
        <p14:section name="Clean Code" id="{31005359-DDD4-41BA-A106-D222280AACBB}">
          <p14:sldIdLst>
            <p14:sldId id="263"/>
            <p14:sldId id="265"/>
            <p14:sldId id="280"/>
            <p14:sldId id="268"/>
            <p14:sldId id="269"/>
            <p14:sldId id="327"/>
            <p14:sldId id="32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67"/>
          </p14:sldIdLst>
        </p14:section>
        <p14:section name="refactoring" id="{4C4BEA5F-A659-4B43-B101-58EE137CC041}">
          <p14:sldIdLst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BDD" id="{E4829350-66EF-4C7E-84E7-C8EF38197EA6}">
          <p14:sldIdLst/>
        </p14:section>
        <p14:section name="debugging" id="{13741A4D-4F0C-4E16-99B8-C2B34CB165D1}">
          <p14:sldIdLst/>
        </p14:section>
        <p14:section name="references" id="{B6F55BA4-4C0C-4933-B873-00E5C8EF1DA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H Cedric" initials="HC" lastIdx="1" clrIdx="2">
    <p:extLst>
      <p:ext uri="{19B8F6BF-5375-455C-9EA6-DF929625EA0E}">
        <p15:presenceInfo xmlns:p15="http://schemas.microsoft.com/office/powerpoint/2012/main" userId="a136e17b181a74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472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7" autoAdjust="0"/>
    <p:restoredTop sz="91163" autoAdjust="0"/>
  </p:normalViewPr>
  <p:slideViewPr>
    <p:cSldViewPr snapToGrid="0">
      <p:cViewPr varScale="1">
        <p:scale>
          <a:sx n="137" d="100"/>
          <a:sy n="137" d="100"/>
        </p:scale>
        <p:origin x="61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C54F2-954A-469F-B14F-B5F1223B6E5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7C874171-6A90-46D9-B015-E1EBD32C64CD}">
      <dgm:prSet phldrT="[Text]" custT="1"/>
      <dgm:spPr/>
      <dgm:t>
        <a:bodyPr/>
        <a:lstStyle/>
        <a:p>
          <a:r>
            <a:rPr lang="fr-FR" sz="1200" dirty="0"/>
            <a:t>End 2 end tests</a:t>
          </a:r>
        </a:p>
      </dgm:t>
    </dgm:pt>
    <dgm:pt modelId="{B520EB93-1D1D-40A4-B8BF-0BAF35EB04F4}" type="parTrans" cxnId="{44B93BB0-682B-45BE-9089-A0F76862224D}">
      <dgm:prSet/>
      <dgm:spPr/>
      <dgm:t>
        <a:bodyPr/>
        <a:lstStyle/>
        <a:p>
          <a:endParaRPr lang="fr-FR" sz="1100"/>
        </a:p>
      </dgm:t>
    </dgm:pt>
    <dgm:pt modelId="{01FDC98E-CD27-4AED-AC20-6D9045F03943}" type="sibTrans" cxnId="{44B93BB0-682B-45BE-9089-A0F76862224D}">
      <dgm:prSet/>
      <dgm:spPr/>
      <dgm:t>
        <a:bodyPr/>
        <a:lstStyle/>
        <a:p>
          <a:endParaRPr lang="fr-FR" sz="1100"/>
        </a:p>
      </dgm:t>
    </dgm:pt>
    <dgm:pt modelId="{7975E9D2-CF81-478D-AF4F-481133A68E63}">
      <dgm:prSet phldrT="[Text]" custT="1"/>
      <dgm:spPr/>
      <dgm:t>
        <a:bodyPr/>
        <a:lstStyle/>
        <a:p>
          <a:r>
            <a:rPr lang="fr-FR" sz="1200" dirty="0" err="1"/>
            <a:t>Integration</a:t>
          </a:r>
          <a:r>
            <a:rPr lang="fr-FR" sz="1200" dirty="0"/>
            <a:t> tests</a:t>
          </a:r>
        </a:p>
      </dgm:t>
    </dgm:pt>
    <dgm:pt modelId="{5B4FB0EF-2F80-4BEF-8C6C-0DC8FFE15444}" type="parTrans" cxnId="{4AD05373-F501-4103-9828-FBCDFA62D7C8}">
      <dgm:prSet/>
      <dgm:spPr/>
      <dgm:t>
        <a:bodyPr/>
        <a:lstStyle/>
        <a:p>
          <a:endParaRPr lang="fr-FR" sz="1100"/>
        </a:p>
      </dgm:t>
    </dgm:pt>
    <dgm:pt modelId="{B41DD39C-A5C7-434B-9FA5-BD46A9FB3026}" type="sibTrans" cxnId="{4AD05373-F501-4103-9828-FBCDFA62D7C8}">
      <dgm:prSet/>
      <dgm:spPr/>
      <dgm:t>
        <a:bodyPr/>
        <a:lstStyle/>
        <a:p>
          <a:endParaRPr lang="fr-FR" sz="1100"/>
        </a:p>
      </dgm:t>
    </dgm:pt>
    <dgm:pt modelId="{D22EF10F-204D-4F13-B8AE-E0BEC00FF9B5}">
      <dgm:prSet phldrT="[Text]" custT="1"/>
      <dgm:spPr/>
      <dgm:t>
        <a:bodyPr/>
        <a:lstStyle/>
        <a:p>
          <a:r>
            <a:rPr lang="fr-FR" sz="1200" dirty="0"/>
            <a:t>Unit tests</a:t>
          </a:r>
        </a:p>
      </dgm:t>
    </dgm:pt>
    <dgm:pt modelId="{0EA0562B-BA4E-49DF-9249-6DCCD17D8C9E}" type="parTrans" cxnId="{0083FC61-1DB4-4ED1-9DC0-E8E19179DE24}">
      <dgm:prSet/>
      <dgm:spPr/>
      <dgm:t>
        <a:bodyPr/>
        <a:lstStyle/>
        <a:p>
          <a:endParaRPr lang="fr-FR" sz="1100"/>
        </a:p>
      </dgm:t>
    </dgm:pt>
    <dgm:pt modelId="{D2AD33BD-BEE6-4918-8E5A-C56DC7B1266E}" type="sibTrans" cxnId="{0083FC61-1DB4-4ED1-9DC0-E8E19179DE24}">
      <dgm:prSet/>
      <dgm:spPr/>
      <dgm:t>
        <a:bodyPr/>
        <a:lstStyle/>
        <a:p>
          <a:endParaRPr lang="fr-FR" sz="1100"/>
        </a:p>
      </dgm:t>
    </dgm:pt>
    <dgm:pt modelId="{9C17E614-674D-490B-9FF3-FA97647AF3DC}" type="pres">
      <dgm:prSet presAssocID="{640C54F2-954A-469F-B14F-B5F1223B6E5C}" presName="compositeShape" presStyleCnt="0">
        <dgm:presLayoutVars>
          <dgm:dir/>
          <dgm:resizeHandles/>
        </dgm:presLayoutVars>
      </dgm:prSet>
      <dgm:spPr/>
    </dgm:pt>
    <dgm:pt modelId="{E4E11212-6B4F-4BCB-9BBA-FF17CFEB2C39}" type="pres">
      <dgm:prSet presAssocID="{640C54F2-954A-469F-B14F-B5F1223B6E5C}" presName="pyramid" presStyleLbl="node1" presStyleIdx="0" presStyleCnt="1"/>
      <dgm:spPr/>
    </dgm:pt>
    <dgm:pt modelId="{DB54F14C-E8EF-4FE4-9D15-6A72405B78A4}" type="pres">
      <dgm:prSet presAssocID="{640C54F2-954A-469F-B14F-B5F1223B6E5C}" presName="theList" presStyleCnt="0"/>
      <dgm:spPr/>
    </dgm:pt>
    <dgm:pt modelId="{84A578E0-D3CE-46F4-AD3A-823E5C6A6229}" type="pres">
      <dgm:prSet presAssocID="{7C874171-6A90-46D9-B015-E1EBD32C64CD}" presName="aNode" presStyleLbl="fgAcc1" presStyleIdx="0" presStyleCnt="3">
        <dgm:presLayoutVars>
          <dgm:bulletEnabled val="1"/>
        </dgm:presLayoutVars>
      </dgm:prSet>
      <dgm:spPr/>
    </dgm:pt>
    <dgm:pt modelId="{5A0257E3-964C-4979-B54D-AD983570A334}" type="pres">
      <dgm:prSet presAssocID="{7C874171-6A90-46D9-B015-E1EBD32C64CD}" presName="aSpace" presStyleCnt="0"/>
      <dgm:spPr/>
    </dgm:pt>
    <dgm:pt modelId="{52A9CAA7-9878-4D90-9CFF-5902C7D8D792}" type="pres">
      <dgm:prSet presAssocID="{7975E9D2-CF81-478D-AF4F-481133A68E63}" presName="aNode" presStyleLbl="fgAcc1" presStyleIdx="1" presStyleCnt="3">
        <dgm:presLayoutVars>
          <dgm:bulletEnabled val="1"/>
        </dgm:presLayoutVars>
      </dgm:prSet>
      <dgm:spPr/>
    </dgm:pt>
    <dgm:pt modelId="{B8CF2E76-D536-4307-9DB4-83FA23DC7F00}" type="pres">
      <dgm:prSet presAssocID="{7975E9D2-CF81-478D-AF4F-481133A68E63}" presName="aSpace" presStyleCnt="0"/>
      <dgm:spPr/>
    </dgm:pt>
    <dgm:pt modelId="{3581EE78-E339-448C-9F2A-9F3C4662F05D}" type="pres">
      <dgm:prSet presAssocID="{D22EF10F-204D-4F13-B8AE-E0BEC00FF9B5}" presName="aNode" presStyleLbl="fgAcc1" presStyleIdx="2" presStyleCnt="3">
        <dgm:presLayoutVars>
          <dgm:bulletEnabled val="1"/>
        </dgm:presLayoutVars>
      </dgm:prSet>
      <dgm:spPr/>
    </dgm:pt>
    <dgm:pt modelId="{B3CF16CB-7E7B-49EB-9741-E314F3EFE171}" type="pres">
      <dgm:prSet presAssocID="{D22EF10F-204D-4F13-B8AE-E0BEC00FF9B5}" presName="aSpace" presStyleCnt="0"/>
      <dgm:spPr/>
    </dgm:pt>
  </dgm:ptLst>
  <dgm:cxnLst>
    <dgm:cxn modelId="{33958339-274B-447D-8C58-729DEDFA56D6}" type="presOf" srcId="{640C54F2-954A-469F-B14F-B5F1223B6E5C}" destId="{9C17E614-674D-490B-9FF3-FA97647AF3DC}" srcOrd="0" destOrd="0" presId="urn:microsoft.com/office/officeart/2005/8/layout/pyramid2"/>
    <dgm:cxn modelId="{0083FC61-1DB4-4ED1-9DC0-E8E19179DE24}" srcId="{640C54F2-954A-469F-B14F-B5F1223B6E5C}" destId="{D22EF10F-204D-4F13-B8AE-E0BEC00FF9B5}" srcOrd="2" destOrd="0" parTransId="{0EA0562B-BA4E-49DF-9249-6DCCD17D8C9E}" sibTransId="{D2AD33BD-BEE6-4918-8E5A-C56DC7B1266E}"/>
    <dgm:cxn modelId="{4C34C46E-DC8A-4CA9-9136-D3F555B5C296}" type="presOf" srcId="{7C874171-6A90-46D9-B015-E1EBD32C64CD}" destId="{84A578E0-D3CE-46F4-AD3A-823E5C6A6229}" srcOrd="0" destOrd="0" presId="urn:microsoft.com/office/officeart/2005/8/layout/pyramid2"/>
    <dgm:cxn modelId="{4AD05373-F501-4103-9828-FBCDFA62D7C8}" srcId="{640C54F2-954A-469F-B14F-B5F1223B6E5C}" destId="{7975E9D2-CF81-478D-AF4F-481133A68E63}" srcOrd="1" destOrd="0" parTransId="{5B4FB0EF-2F80-4BEF-8C6C-0DC8FFE15444}" sibTransId="{B41DD39C-A5C7-434B-9FA5-BD46A9FB3026}"/>
    <dgm:cxn modelId="{44B93BB0-682B-45BE-9089-A0F76862224D}" srcId="{640C54F2-954A-469F-B14F-B5F1223B6E5C}" destId="{7C874171-6A90-46D9-B015-E1EBD32C64CD}" srcOrd="0" destOrd="0" parTransId="{B520EB93-1D1D-40A4-B8BF-0BAF35EB04F4}" sibTransId="{01FDC98E-CD27-4AED-AC20-6D9045F03943}"/>
    <dgm:cxn modelId="{2AE9F9BD-3499-491F-8145-1FD788A6BA50}" type="presOf" srcId="{D22EF10F-204D-4F13-B8AE-E0BEC00FF9B5}" destId="{3581EE78-E339-448C-9F2A-9F3C4662F05D}" srcOrd="0" destOrd="0" presId="urn:microsoft.com/office/officeart/2005/8/layout/pyramid2"/>
    <dgm:cxn modelId="{A6F603F4-BDA7-459D-82E5-40B14FD1C872}" type="presOf" srcId="{7975E9D2-CF81-478D-AF4F-481133A68E63}" destId="{52A9CAA7-9878-4D90-9CFF-5902C7D8D792}" srcOrd="0" destOrd="0" presId="urn:microsoft.com/office/officeart/2005/8/layout/pyramid2"/>
    <dgm:cxn modelId="{6E550151-788D-4EF0-B7AD-B866A953051F}" type="presParOf" srcId="{9C17E614-674D-490B-9FF3-FA97647AF3DC}" destId="{E4E11212-6B4F-4BCB-9BBA-FF17CFEB2C39}" srcOrd="0" destOrd="0" presId="urn:microsoft.com/office/officeart/2005/8/layout/pyramid2"/>
    <dgm:cxn modelId="{2FD99F83-3CF9-415D-B875-647F872D3692}" type="presParOf" srcId="{9C17E614-674D-490B-9FF3-FA97647AF3DC}" destId="{DB54F14C-E8EF-4FE4-9D15-6A72405B78A4}" srcOrd="1" destOrd="0" presId="urn:microsoft.com/office/officeart/2005/8/layout/pyramid2"/>
    <dgm:cxn modelId="{5EE1E34F-9ADC-4023-8F4F-B916F450358D}" type="presParOf" srcId="{DB54F14C-E8EF-4FE4-9D15-6A72405B78A4}" destId="{84A578E0-D3CE-46F4-AD3A-823E5C6A6229}" srcOrd="0" destOrd="0" presId="urn:microsoft.com/office/officeart/2005/8/layout/pyramid2"/>
    <dgm:cxn modelId="{74BD73F5-411A-46B6-A0E6-B84D8BA5E44D}" type="presParOf" srcId="{DB54F14C-E8EF-4FE4-9D15-6A72405B78A4}" destId="{5A0257E3-964C-4979-B54D-AD983570A334}" srcOrd="1" destOrd="0" presId="urn:microsoft.com/office/officeart/2005/8/layout/pyramid2"/>
    <dgm:cxn modelId="{B1B2C807-1075-424B-9562-FE47B9A41F22}" type="presParOf" srcId="{DB54F14C-E8EF-4FE4-9D15-6A72405B78A4}" destId="{52A9CAA7-9878-4D90-9CFF-5902C7D8D792}" srcOrd="2" destOrd="0" presId="urn:microsoft.com/office/officeart/2005/8/layout/pyramid2"/>
    <dgm:cxn modelId="{C4CA7D25-1B33-4476-985F-0B7581894D74}" type="presParOf" srcId="{DB54F14C-E8EF-4FE4-9D15-6A72405B78A4}" destId="{B8CF2E76-D536-4307-9DB4-83FA23DC7F00}" srcOrd="3" destOrd="0" presId="urn:microsoft.com/office/officeart/2005/8/layout/pyramid2"/>
    <dgm:cxn modelId="{0AB76D52-A709-48C6-B6BD-355E80D77988}" type="presParOf" srcId="{DB54F14C-E8EF-4FE4-9D15-6A72405B78A4}" destId="{3581EE78-E339-448C-9F2A-9F3C4662F05D}" srcOrd="4" destOrd="0" presId="urn:microsoft.com/office/officeart/2005/8/layout/pyramid2"/>
    <dgm:cxn modelId="{156B4E0B-B718-4D35-9CDB-73FC2939A858}" type="presParOf" srcId="{DB54F14C-E8EF-4FE4-9D15-6A72405B78A4}" destId="{B3CF16CB-7E7B-49EB-9741-E314F3EFE17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80187-84F8-4E71-93C4-B7A84C1FD1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915D93-0A71-4D2C-B399-13241AD7EB13}">
      <dgm:prSet phldrT="[Text]"/>
      <dgm:spPr>
        <a:solidFill>
          <a:srgbClr val="FF0000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fail</a:t>
          </a:r>
        </a:p>
      </dgm:t>
    </dgm:pt>
    <dgm:pt modelId="{6784CBC9-5049-4C7F-802A-DB8E025CFB33}" type="parTrans" cxnId="{647AE704-350F-4D11-B5E2-198F1C0A7BBE}">
      <dgm:prSet/>
      <dgm:spPr/>
      <dgm:t>
        <a:bodyPr/>
        <a:lstStyle/>
        <a:p>
          <a:endParaRPr lang="fr-FR"/>
        </a:p>
      </dgm:t>
    </dgm:pt>
    <dgm:pt modelId="{A66F2F09-3CCA-4488-94AE-4F0B47456752}" type="sibTrans" cxnId="{647AE704-350F-4D11-B5E2-198F1C0A7BBE}">
      <dgm:prSet/>
      <dgm:spPr/>
      <dgm:t>
        <a:bodyPr/>
        <a:lstStyle/>
        <a:p>
          <a:endParaRPr lang="fr-FR"/>
        </a:p>
      </dgm:t>
    </dgm:pt>
    <dgm:pt modelId="{3DC06556-8FE8-4D5C-89AE-C4391DC83B35}">
      <dgm:prSet phldrT="[Text]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correct</a:t>
          </a:r>
        </a:p>
      </dgm:t>
    </dgm:pt>
    <dgm:pt modelId="{D1FA272C-84B9-4A64-B6B4-D707DE276451}" type="parTrans" cxnId="{CD7D33B7-8DCA-448A-A01C-0B5436510D5D}">
      <dgm:prSet/>
      <dgm:spPr/>
      <dgm:t>
        <a:bodyPr/>
        <a:lstStyle/>
        <a:p>
          <a:endParaRPr lang="fr-FR"/>
        </a:p>
      </dgm:t>
    </dgm:pt>
    <dgm:pt modelId="{4AF41F81-908F-4212-AEC8-C6CFC6F5E392}" type="sibTrans" cxnId="{CD7D33B7-8DCA-448A-A01C-0B5436510D5D}">
      <dgm:prSet/>
      <dgm:spPr/>
      <dgm:t>
        <a:bodyPr/>
        <a:lstStyle/>
        <a:p>
          <a:endParaRPr lang="fr-FR"/>
        </a:p>
      </dgm:t>
    </dgm:pt>
    <dgm:pt modelId="{5524E1CD-3D30-4AB4-BFA4-D0DBA1DA6C10}">
      <dgm:prSet phldrT="[Text]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err="1"/>
            <a:t>refactor</a:t>
          </a:r>
          <a:endParaRPr lang="fr-FR" dirty="0"/>
        </a:p>
      </dgm:t>
    </dgm:pt>
    <dgm:pt modelId="{963E0BFA-7382-4841-9504-C05B5CB55858}" type="parTrans" cxnId="{AF052B3F-8C8F-4ABA-8521-8628C3820ED5}">
      <dgm:prSet/>
      <dgm:spPr/>
      <dgm:t>
        <a:bodyPr/>
        <a:lstStyle/>
        <a:p>
          <a:endParaRPr lang="fr-FR"/>
        </a:p>
      </dgm:t>
    </dgm:pt>
    <dgm:pt modelId="{D12C7080-CD11-47B5-9D8E-4C577B77E6D2}" type="sibTrans" cxnId="{AF052B3F-8C8F-4ABA-8521-8628C3820ED5}">
      <dgm:prSet/>
      <dgm:spPr/>
      <dgm:t>
        <a:bodyPr/>
        <a:lstStyle/>
        <a:p>
          <a:endParaRPr lang="fr-FR"/>
        </a:p>
      </dgm:t>
    </dgm:pt>
    <dgm:pt modelId="{FB150D34-A709-43DF-A024-B981FE95713A}" type="pres">
      <dgm:prSet presAssocID="{CE280187-84F8-4E71-93C4-B7A84C1FD1EF}" presName="cycle" presStyleCnt="0">
        <dgm:presLayoutVars>
          <dgm:dir/>
          <dgm:resizeHandles val="exact"/>
        </dgm:presLayoutVars>
      </dgm:prSet>
      <dgm:spPr/>
    </dgm:pt>
    <dgm:pt modelId="{AA9330AE-4A86-4198-8AC6-CD39AEF3A22D}" type="pres">
      <dgm:prSet presAssocID="{24915D93-0A71-4D2C-B399-13241AD7EB13}" presName="node" presStyleLbl="node1" presStyleIdx="0" presStyleCnt="3">
        <dgm:presLayoutVars>
          <dgm:bulletEnabled val="1"/>
        </dgm:presLayoutVars>
      </dgm:prSet>
      <dgm:spPr/>
    </dgm:pt>
    <dgm:pt modelId="{813EC681-6ADA-4777-9F6E-C4AE7452AA69}" type="pres">
      <dgm:prSet presAssocID="{A66F2F09-3CCA-4488-94AE-4F0B47456752}" presName="sibTrans" presStyleLbl="sibTrans2D1" presStyleIdx="0" presStyleCnt="3"/>
      <dgm:spPr/>
    </dgm:pt>
    <dgm:pt modelId="{14EF8375-0C5B-40FB-84B2-DCB302DBFAC1}" type="pres">
      <dgm:prSet presAssocID="{A66F2F09-3CCA-4488-94AE-4F0B47456752}" presName="connectorText" presStyleLbl="sibTrans2D1" presStyleIdx="0" presStyleCnt="3"/>
      <dgm:spPr/>
    </dgm:pt>
    <dgm:pt modelId="{11538694-EA29-4A33-8DA5-060CD8E59417}" type="pres">
      <dgm:prSet presAssocID="{3DC06556-8FE8-4D5C-89AE-C4391DC83B35}" presName="node" presStyleLbl="node1" presStyleIdx="1" presStyleCnt="3">
        <dgm:presLayoutVars>
          <dgm:bulletEnabled val="1"/>
        </dgm:presLayoutVars>
      </dgm:prSet>
      <dgm:spPr/>
    </dgm:pt>
    <dgm:pt modelId="{52924574-550A-4B27-9CCF-FD5099BDB411}" type="pres">
      <dgm:prSet presAssocID="{4AF41F81-908F-4212-AEC8-C6CFC6F5E392}" presName="sibTrans" presStyleLbl="sibTrans2D1" presStyleIdx="1" presStyleCnt="3"/>
      <dgm:spPr/>
    </dgm:pt>
    <dgm:pt modelId="{C0B02470-C107-4634-9637-FD67A016248E}" type="pres">
      <dgm:prSet presAssocID="{4AF41F81-908F-4212-AEC8-C6CFC6F5E392}" presName="connectorText" presStyleLbl="sibTrans2D1" presStyleIdx="1" presStyleCnt="3"/>
      <dgm:spPr/>
    </dgm:pt>
    <dgm:pt modelId="{69FCBFF8-6216-4406-AD60-DECA84652EC2}" type="pres">
      <dgm:prSet presAssocID="{5524E1CD-3D30-4AB4-BFA4-D0DBA1DA6C10}" presName="node" presStyleLbl="node1" presStyleIdx="2" presStyleCnt="3">
        <dgm:presLayoutVars>
          <dgm:bulletEnabled val="1"/>
        </dgm:presLayoutVars>
      </dgm:prSet>
      <dgm:spPr/>
    </dgm:pt>
    <dgm:pt modelId="{EE78C8E4-D2D0-46D4-B1F8-72A2CFE0EB42}" type="pres">
      <dgm:prSet presAssocID="{D12C7080-CD11-47B5-9D8E-4C577B77E6D2}" presName="sibTrans" presStyleLbl="sibTrans2D1" presStyleIdx="2" presStyleCnt="3"/>
      <dgm:spPr/>
    </dgm:pt>
    <dgm:pt modelId="{659AAD66-F301-4459-8F44-8EF7AB67101D}" type="pres">
      <dgm:prSet presAssocID="{D12C7080-CD11-47B5-9D8E-4C577B77E6D2}" presName="connectorText" presStyleLbl="sibTrans2D1" presStyleIdx="2" presStyleCnt="3"/>
      <dgm:spPr/>
    </dgm:pt>
  </dgm:ptLst>
  <dgm:cxnLst>
    <dgm:cxn modelId="{647AE704-350F-4D11-B5E2-198F1C0A7BBE}" srcId="{CE280187-84F8-4E71-93C4-B7A84C1FD1EF}" destId="{24915D93-0A71-4D2C-B399-13241AD7EB13}" srcOrd="0" destOrd="0" parTransId="{6784CBC9-5049-4C7F-802A-DB8E025CFB33}" sibTransId="{A66F2F09-3CCA-4488-94AE-4F0B47456752}"/>
    <dgm:cxn modelId="{0221B40E-5C33-4950-88C3-EFBA45780133}" type="presOf" srcId="{5524E1CD-3D30-4AB4-BFA4-D0DBA1DA6C10}" destId="{69FCBFF8-6216-4406-AD60-DECA84652EC2}" srcOrd="0" destOrd="0" presId="urn:microsoft.com/office/officeart/2005/8/layout/cycle2"/>
    <dgm:cxn modelId="{0889A91E-22ED-4427-9F36-543B8B8B5DDC}" type="presOf" srcId="{4AF41F81-908F-4212-AEC8-C6CFC6F5E392}" destId="{52924574-550A-4B27-9CCF-FD5099BDB411}" srcOrd="0" destOrd="0" presId="urn:microsoft.com/office/officeart/2005/8/layout/cycle2"/>
    <dgm:cxn modelId="{86340C27-9B7E-4EBD-8A8B-FAB0F5D8341B}" type="presOf" srcId="{3DC06556-8FE8-4D5C-89AE-C4391DC83B35}" destId="{11538694-EA29-4A33-8DA5-060CD8E59417}" srcOrd="0" destOrd="0" presId="urn:microsoft.com/office/officeart/2005/8/layout/cycle2"/>
    <dgm:cxn modelId="{AF052B3F-8C8F-4ABA-8521-8628C3820ED5}" srcId="{CE280187-84F8-4E71-93C4-B7A84C1FD1EF}" destId="{5524E1CD-3D30-4AB4-BFA4-D0DBA1DA6C10}" srcOrd="2" destOrd="0" parTransId="{963E0BFA-7382-4841-9504-C05B5CB55858}" sibTransId="{D12C7080-CD11-47B5-9D8E-4C577B77E6D2}"/>
    <dgm:cxn modelId="{72BB154B-92D7-4103-8D78-B9DCC100D29E}" type="presOf" srcId="{D12C7080-CD11-47B5-9D8E-4C577B77E6D2}" destId="{EE78C8E4-D2D0-46D4-B1F8-72A2CFE0EB42}" srcOrd="0" destOrd="0" presId="urn:microsoft.com/office/officeart/2005/8/layout/cycle2"/>
    <dgm:cxn modelId="{33C55354-B9CE-4236-B4C0-DF9D08DCB8C6}" type="presOf" srcId="{CE280187-84F8-4E71-93C4-B7A84C1FD1EF}" destId="{FB150D34-A709-43DF-A024-B981FE95713A}" srcOrd="0" destOrd="0" presId="urn:microsoft.com/office/officeart/2005/8/layout/cycle2"/>
    <dgm:cxn modelId="{3CF3916C-A852-42C7-A93E-BF2CD514E94F}" type="presOf" srcId="{A66F2F09-3CCA-4488-94AE-4F0B47456752}" destId="{813EC681-6ADA-4777-9F6E-C4AE7452AA69}" srcOrd="0" destOrd="0" presId="urn:microsoft.com/office/officeart/2005/8/layout/cycle2"/>
    <dgm:cxn modelId="{AD09849E-1702-4D7B-9583-32DC0E727A08}" type="presOf" srcId="{D12C7080-CD11-47B5-9D8E-4C577B77E6D2}" destId="{659AAD66-F301-4459-8F44-8EF7AB67101D}" srcOrd="1" destOrd="0" presId="urn:microsoft.com/office/officeart/2005/8/layout/cycle2"/>
    <dgm:cxn modelId="{CD7D33B7-8DCA-448A-A01C-0B5436510D5D}" srcId="{CE280187-84F8-4E71-93C4-B7A84C1FD1EF}" destId="{3DC06556-8FE8-4D5C-89AE-C4391DC83B35}" srcOrd="1" destOrd="0" parTransId="{D1FA272C-84B9-4A64-B6B4-D707DE276451}" sibTransId="{4AF41F81-908F-4212-AEC8-C6CFC6F5E392}"/>
    <dgm:cxn modelId="{7D471CCB-0201-4590-A81E-1A5C7E7C43D6}" type="presOf" srcId="{4AF41F81-908F-4212-AEC8-C6CFC6F5E392}" destId="{C0B02470-C107-4634-9637-FD67A016248E}" srcOrd="1" destOrd="0" presId="urn:microsoft.com/office/officeart/2005/8/layout/cycle2"/>
    <dgm:cxn modelId="{AF5A9FEA-D4AC-4000-AC48-1A6F428F49CF}" type="presOf" srcId="{24915D93-0A71-4D2C-B399-13241AD7EB13}" destId="{AA9330AE-4A86-4198-8AC6-CD39AEF3A22D}" srcOrd="0" destOrd="0" presId="urn:microsoft.com/office/officeart/2005/8/layout/cycle2"/>
    <dgm:cxn modelId="{A249AAEE-4EC7-4A80-B32E-A918842A329A}" type="presOf" srcId="{A66F2F09-3CCA-4488-94AE-4F0B47456752}" destId="{14EF8375-0C5B-40FB-84B2-DCB302DBFAC1}" srcOrd="1" destOrd="0" presId="urn:microsoft.com/office/officeart/2005/8/layout/cycle2"/>
    <dgm:cxn modelId="{30D87A05-BFC7-46DC-BC64-C2163A43A468}" type="presParOf" srcId="{FB150D34-A709-43DF-A024-B981FE95713A}" destId="{AA9330AE-4A86-4198-8AC6-CD39AEF3A22D}" srcOrd="0" destOrd="0" presId="urn:microsoft.com/office/officeart/2005/8/layout/cycle2"/>
    <dgm:cxn modelId="{C025897B-E36C-4C50-8412-1127FCE03B4B}" type="presParOf" srcId="{FB150D34-A709-43DF-A024-B981FE95713A}" destId="{813EC681-6ADA-4777-9F6E-C4AE7452AA69}" srcOrd="1" destOrd="0" presId="urn:microsoft.com/office/officeart/2005/8/layout/cycle2"/>
    <dgm:cxn modelId="{6183860D-1497-4E7E-8352-9241896AE036}" type="presParOf" srcId="{813EC681-6ADA-4777-9F6E-C4AE7452AA69}" destId="{14EF8375-0C5B-40FB-84B2-DCB302DBFAC1}" srcOrd="0" destOrd="0" presId="urn:microsoft.com/office/officeart/2005/8/layout/cycle2"/>
    <dgm:cxn modelId="{0EDA93EE-574A-4AA8-8A82-05696EB77D3F}" type="presParOf" srcId="{FB150D34-A709-43DF-A024-B981FE95713A}" destId="{11538694-EA29-4A33-8DA5-060CD8E59417}" srcOrd="2" destOrd="0" presId="urn:microsoft.com/office/officeart/2005/8/layout/cycle2"/>
    <dgm:cxn modelId="{CC2AAB17-1932-4BFA-8CDE-1C80633F9FAB}" type="presParOf" srcId="{FB150D34-A709-43DF-A024-B981FE95713A}" destId="{52924574-550A-4B27-9CCF-FD5099BDB411}" srcOrd="3" destOrd="0" presId="urn:microsoft.com/office/officeart/2005/8/layout/cycle2"/>
    <dgm:cxn modelId="{B6F73294-D82E-4D7B-8C73-666502A8E7D3}" type="presParOf" srcId="{52924574-550A-4B27-9CCF-FD5099BDB411}" destId="{C0B02470-C107-4634-9637-FD67A016248E}" srcOrd="0" destOrd="0" presId="urn:microsoft.com/office/officeart/2005/8/layout/cycle2"/>
    <dgm:cxn modelId="{3457ADD4-6AEB-4567-8FD1-DD2C597A3BDB}" type="presParOf" srcId="{FB150D34-A709-43DF-A024-B981FE95713A}" destId="{69FCBFF8-6216-4406-AD60-DECA84652EC2}" srcOrd="4" destOrd="0" presId="urn:microsoft.com/office/officeart/2005/8/layout/cycle2"/>
    <dgm:cxn modelId="{00B4CD70-7AFB-448E-8990-6C433A942E75}" type="presParOf" srcId="{FB150D34-A709-43DF-A024-B981FE95713A}" destId="{EE78C8E4-D2D0-46D4-B1F8-72A2CFE0EB42}" srcOrd="5" destOrd="0" presId="urn:microsoft.com/office/officeart/2005/8/layout/cycle2"/>
    <dgm:cxn modelId="{D3050E58-E933-4D6E-90FB-41B735A734DB}" type="presParOf" srcId="{EE78C8E4-D2D0-46D4-B1F8-72A2CFE0EB42}" destId="{659AAD66-F301-4459-8F44-8EF7AB67101D}" srcOrd="0" destOrd="0" presId="urn:microsoft.com/office/officeart/2005/8/layout/cycle2"/>
  </dgm:cxnLst>
  <dgm:bg>
    <a:effectLst/>
  </dgm:bg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11212-6B4F-4BCB-9BBA-FF17CFEB2C39}">
      <dsp:nvSpPr>
        <dsp:cNvPr id="0" name=""/>
        <dsp:cNvSpPr/>
      </dsp:nvSpPr>
      <dsp:spPr>
        <a:xfrm>
          <a:off x="521197" y="0"/>
          <a:ext cx="2978274" cy="297827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8E0-D3CE-46F4-AD3A-823E5C6A6229}">
      <dsp:nvSpPr>
        <dsp:cNvPr id="0" name=""/>
        <dsp:cNvSpPr/>
      </dsp:nvSpPr>
      <dsp:spPr>
        <a:xfrm>
          <a:off x="2010335" y="29942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End 2 end tests</a:t>
          </a:r>
        </a:p>
      </dsp:txBody>
      <dsp:txXfrm>
        <a:off x="2044751" y="333843"/>
        <a:ext cx="1867046" cy="636181"/>
      </dsp:txXfrm>
    </dsp:sp>
    <dsp:sp modelId="{52A9CAA7-9878-4D90-9CFF-5902C7D8D792}">
      <dsp:nvSpPr>
        <dsp:cNvPr id="0" name=""/>
        <dsp:cNvSpPr/>
      </dsp:nvSpPr>
      <dsp:spPr>
        <a:xfrm>
          <a:off x="2010335" y="109256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Integration</a:t>
          </a:r>
          <a:r>
            <a:rPr lang="fr-FR" sz="1200" kern="1200" dirty="0"/>
            <a:t> tests</a:t>
          </a:r>
        </a:p>
      </dsp:txBody>
      <dsp:txXfrm>
        <a:off x="2044751" y="1126983"/>
        <a:ext cx="1867046" cy="636181"/>
      </dsp:txXfrm>
    </dsp:sp>
    <dsp:sp modelId="{3581EE78-E339-448C-9F2A-9F3C4662F05D}">
      <dsp:nvSpPr>
        <dsp:cNvPr id="0" name=""/>
        <dsp:cNvSpPr/>
      </dsp:nvSpPr>
      <dsp:spPr>
        <a:xfrm>
          <a:off x="2010335" y="188570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Unit tests</a:t>
          </a:r>
        </a:p>
      </dsp:txBody>
      <dsp:txXfrm>
        <a:off x="2044751" y="1920123"/>
        <a:ext cx="1867046" cy="63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330AE-4A86-4198-8AC6-CD39AEF3A22D}">
      <dsp:nvSpPr>
        <dsp:cNvPr id="0" name=""/>
        <dsp:cNvSpPr/>
      </dsp:nvSpPr>
      <dsp:spPr>
        <a:xfrm>
          <a:off x="2176860" y="609"/>
          <a:ext cx="1774402" cy="1774402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fail</a:t>
          </a:r>
        </a:p>
      </dsp:txBody>
      <dsp:txXfrm>
        <a:off x="2436715" y="260464"/>
        <a:ext cx="1254692" cy="1254692"/>
      </dsp:txXfrm>
    </dsp:sp>
    <dsp:sp modelId="{813EC681-6ADA-4777-9F6E-C4AE7452AA69}">
      <dsp:nvSpPr>
        <dsp:cNvPr id="0" name=""/>
        <dsp:cNvSpPr/>
      </dsp:nvSpPr>
      <dsp:spPr>
        <a:xfrm rot="3600000">
          <a:off x="3487576" y="1731680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3523062" y="1789989"/>
        <a:ext cx="331198" cy="359316"/>
      </dsp:txXfrm>
    </dsp:sp>
    <dsp:sp modelId="{11538694-EA29-4A33-8DA5-060CD8E59417}">
      <dsp:nvSpPr>
        <dsp:cNvPr id="0" name=""/>
        <dsp:cNvSpPr/>
      </dsp:nvSpPr>
      <dsp:spPr>
        <a:xfrm>
          <a:off x="3510420" y="2310402"/>
          <a:ext cx="1774402" cy="1774402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correct</a:t>
          </a:r>
        </a:p>
      </dsp:txBody>
      <dsp:txXfrm>
        <a:off x="3770275" y="2570257"/>
        <a:ext cx="1254692" cy="1254692"/>
      </dsp:txXfrm>
    </dsp:sp>
    <dsp:sp modelId="{52924574-550A-4B27-9CCF-FD5099BDB411}">
      <dsp:nvSpPr>
        <dsp:cNvPr id="0" name=""/>
        <dsp:cNvSpPr/>
      </dsp:nvSpPr>
      <dsp:spPr>
        <a:xfrm rot="10800000">
          <a:off x="2840882" y="28981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10800000">
        <a:off x="2982824" y="3017945"/>
        <a:ext cx="331198" cy="359316"/>
      </dsp:txXfrm>
    </dsp:sp>
    <dsp:sp modelId="{69FCBFF8-6216-4406-AD60-DECA84652EC2}">
      <dsp:nvSpPr>
        <dsp:cNvPr id="0" name=""/>
        <dsp:cNvSpPr/>
      </dsp:nvSpPr>
      <dsp:spPr>
        <a:xfrm>
          <a:off x="843300" y="2310402"/>
          <a:ext cx="1774402" cy="1774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refactor</a:t>
          </a:r>
          <a:endParaRPr lang="fr-FR" sz="2500" kern="1200" dirty="0"/>
        </a:p>
      </dsp:txBody>
      <dsp:txXfrm>
        <a:off x="1103155" y="2570257"/>
        <a:ext cx="1254692" cy="1254692"/>
      </dsp:txXfrm>
    </dsp:sp>
    <dsp:sp modelId="{EE78C8E4-D2D0-46D4-B1F8-72A2CFE0EB42}">
      <dsp:nvSpPr>
        <dsp:cNvPr id="0" name=""/>
        <dsp:cNvSpPr/>
      </dsp:nvSpPr>
      <dsp:spPr>
        <a:xfrm rot="18000000">
          <a:off x="2154016" y="17548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2189502" y="1936108"/>
        <a:ext cx="331198" cy="359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	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</a:t>
            </a:r>
            <a:r>
              <a:rPr lang="fr-FR" dirty="0" err="1"/>
              <a:t>QckxruozjRg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3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2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limited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about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"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closely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related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to the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don't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strangers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immediate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24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9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/photos/mpN7xjKQ_Ns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72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</a:t>
            </a:r>
            <a:r>
              <a:rPr lang="fr-FR" dirty="0" err="1"/>
              <a:t>morgan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0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https://unsplash.com/photos/4h0HqC3K4-c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4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4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8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7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EA46E-E4DA-6493-B430-1A655B3B84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AB5D-5AA0-E19C-1369-E89CBC0F3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918B8-468A-384B-7B82-75E8F786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00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6D9-23E5-05C6-6063-9C13AF97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BF18-768E-D771-7345-8D1C12AB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11113008" cy="4805082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9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B28A3D-23DD-DDC6-4F1A-ADDCFD3702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2BE4-1926-7F0F-D8A0-1349DBF8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299105"/>
            <a:ext cx="11113008" cy="8831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9BAAF-59F9-A115-E4B5-742F3041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11113008" cy="382792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1F1F-85E7-A9E6-6AC6-935A729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801E-BF7C-0B80-CF57-94186CD8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5" y="1586753"/>
            <a:ext cx="5480305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2E8C-7A7A-0638-422F-42AD759E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6753"/>
            <a:ext cx="5480302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F080B-517B-8042-5657-D9C5868074D7}"/>
              </a:ext>
            </a:extLst>
          </p:cNvPr>
          <p:cNvSpPr/>
          <p:nvPr userDrawn="1"/>
        </p:nvSpPr>
        <p:spPr>
          <a:xfrm>
            <a:off x="81045" y="170330"/>
            <a:ext cx="12033024" cy="6522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40D73-92C0-BEFD-FCFE-6B649E59D2AF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E16D0-5D05-F6A7-97E4-364221A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5"/>
            <a:ext cx="11113007" cy="773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99-830A-FE3F-B944-5C2E3657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1595718"/>
            <a:ext cx="11113008" cy="45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37301E-5BDC-B86B-0765-1BD0595A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BEEBAAA-29B5-4AF5-BC5F-7E580C29002D}" type="datetimeFigureOut">
              <a:rPr lang="en-US" smtClean="0"/>
              <a:pPr/>
              <a:t>11/24/22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56126B-79C4-0345-56A7-2064E776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0E82F4-3484-E2BF-0BD2-AFF27E1D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0EDB8-5305-433F-BE41-D7A86D811DB3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4F5D6-2331-DE24-132C-5DC78F5B3642}"/>
              </a:ext>
            </a:extLst>
          </p:cNvPr>
          <p:cNvCxnSpPr>
            <a:cxnSpLocks/>
          </p:cNvCxnSpPr>
          <p:nvPr userDrawn="1"/>
        </p:nvCxnSpPr>
        <p:spPr>
          <a:xfrm>
            <a:off x="539495" y="1196392"/>
            <a:ext cx="11113007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21" Type="http://schemas.openxmlformats.org/officeDocument/2006/relationships/image" Target="../media/image51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qoomon/5dfcdf8eec66a051ecd85625518cfd13#scopes" TargetMode="External"/><Relationship Id="rId2" Type="http://schemas.openxmlformats.org/officeDocument/2006/relationships/hyperlink" Target="https://gist.github.com/qoomon/5dfcdf8eec66a051ecd85625518cfd13#ty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qoomon/5dfcdf8eec66a051ecd85625518cfd13#footer" TargetMode="External"/><Relationship Id="rId5" Type="http://schemas.openxmlformats.org/officeDocument/2006/relationships/hyperlink" Target="https://gist.github.com/qoomon/5dfcdf8eec66a051ecd85625518cfd13#body" TargetMode="External"/><Relationship Id="rId4" Type="http://schemas.openxmlformats.org/officeDocument/2006/relationships/hyperlink" Target="https://gist.github.com/qoomon/5dfcdf8eec66a051ecd85625518cfd13#subjec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2.svg"/><Relationship Id="rId5" Type="http://schemas.openxmlformats.org/officeDocument/2006/relationships/image" Target="../media/image87.sv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benhassine/awesome-software-craftsmanship" TargetMode="External"/><Relationship Id="rId2" Type="http://schemas.openxmlformats.org/officeDocument/2006/relationships/hyperlink" Target="http://manifesto.softwarecraftsmanship.org/#/en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Cédric HARTLAND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of </a:t>
            </a:r>
            <a:r>
              <a:rPr lang="fr-FR" dirty="0" err="1"/>
              <a:t>professionals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and interactions,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professionals</a:t>
            </a:r>
            <a:br>
              <a:rPr lang="fr-FR" dirty="0"/>
            </a:br>
            <a:r>
              <a:rPr lang="fr-FR" dirty="0" err="1"/>
              <a:t>share</a:t>
            </a:r>
            <a:r>
              <a:rPr lang="fr-FR" dirty="0"/>
              <a:t> / mentor</a:t>
            </a:r>
          </a:p>
          <a:p>
            <a:pPr lvl="1"/>
            <a:r>
              <a:rPr lang="fr-FR" dirty="0" err="1"/>
              <a:t>Knowledge</a:t>
            </a:r>
            <a:endParaRPr lang="fr-FR" dirty="0"/>
          </a:p>
          <a:p>
            <a:pPr lvl="1"/>
            <a:r>
              <a:rPr lang="fr-FR" dirty="0" err="1"/>
              <a:t>Ideas</a:t>
            </a:r>
            <a:endParaRPr lang="fr-FR" dirty="0"/>
          </a:p>
          <a:p>
            <a:pPr lvl="1"/>
            <a:r>
              <a:rPr lang="fr-FR" dirty="0" err="1"/>
              <a:t>Successes</a:t>
            </a:r>
            <a:r>
              <a:rPr lang="fr-FR" dirty="0"/>
              <a:t> &amp; </a:t>
            </a:r>
            <a:r>
              <a:rPr lang="fr-FR" dirty="0" err="1"/>
              <a:t>failures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Craftsman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passionate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</a:t>
            </a:r>
            <a:r>
              <a:rPr lang="fr-FR" dirty="0" err="1"/>
              <a:t>professionals</a:t>
            </a:r>
            <a:endParaRPr lang="fr-FR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BD153DB7-1AB6-7880-1897-27C958A1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97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Productive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customer</a:t>
            </a:r>
            <a:r>
              <a:rPr lang="fr-FR" dirty="0"/>
              <a:t> collaboration, but </a:t>
            </a:r>
            <a:r>
              <a:rPr lang="fr-FR" dirty="0" err="1"/>
              <a:t>also</a:t>
            </a:r>
            <a:r>
              <a:rPr lang="fr-FR" dirty="0"/>
              <a:t> productive partnerships</a:t>
            </a:r>
            <a:br>
              <a:rPr lang="fr-FR" dirty="0"/>
            </a:br>
            <a:r>
              <a:rPr lang="fr-FR" b="1" i="1" dirty="0" err="1"/>
              <a:t>we</a:t>
            </a:r>
            <a:r>
              <a:rPr lang="fr-FR" b="1" i="1" dirty="0"/>
              <a:t> are not </a:t>
            </a:r>
            <a:r>
              <a:rPr lang="fr-FR" b="1" i="1" dirty="0" err="1"/>
              <a:t>factory</a:t>
            </a:r>
            <a:r>
              <a:rPr lang="fr-FR" b="1" i="1" dirty="0"/>
              <a:t> </a:t>
            </a:r>
            <a:r>
              <a:rPr lang="fr-FR" b="1" i="1" dirty="0" err="1"/>
              <a:t>workers</a:t>
            </a:r>
            <a:endParaRPr lang="fr-FR" b="1" i="1" dirty="0"/>
          </a:p>
          <a:p>
            <a:pPr lvl="1"/>
            <a:r>
              <a:rPr lang="fr-FR" dirty="0"/>
              <a:t>Must help </a:t>
            </a:r>
            <a:r>
              <a:rPr lang="fr-FR" dirty="0" err="1"/>
              <a:t>our</a:t>
            </a:r>
            <a:r>
              <a:rPr lang="fr-FR" dirty="0"/>
              <a:t> clients /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say</a:t>
            </a:r>
            <a:r>
              <a:rPr lang="fr-FR" dirty="0"/>
              <a:t> no for clients </a:t>
            </a:r>
            <a:r>
              <a:rPr lang="fr-FR" dirty="0" err="1"/>
              <a:t>goods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Some</a:t>
            </a:r>
            <a:r>
              <a:rPr lang="fr-FR" dirty="0"/>
              <a:t> clients are not </a:t>
            </a:r>
            <a:r>
              <a:rPr lang="fr-FR" dirty="0" err="1"/>
              <a:t>ready</a:t>
            </a:r>
            <a:br>
              <a:rPr lang="fr-FR" dirty="0"/>
            </a:br>
            <a:r>
              <a:rPr lang="fr-FR" dirty="0"/>
              <a:t>harder to manage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0AF1215D-F8B1-7EE8-B684-28AC9440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1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FB07-722B-94A0-FF0F-78B1967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4206-3148-CE75-878F-848FA118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accent2"/>
                </a:solidFill>
                <a:effectLst/>
                <a:latin typeface="+mn-lt"/>
              </a:rPr>
              <a:t>Raising the bar.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As aspiring Software Craftsmen we are raising the bar of professional software development by practicing it and helping others learn the craft. Through this work we have come to value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working software,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well-crafted software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responding to change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steadily adding value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individuals and interactions,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a community of professionals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customer collaboration,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productive partnerships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in pursuit of the items on the left we have found the items on the right to be indispensable.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24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F0A5-7E34-EA78-548A-6CA9CDDE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3E123-AF6C-FEAD-23C1-0D988003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6118479" cy="4805082"/>
          </a:xfrm>
        </p:spPr>
        <p:txBody>
          <a:bodyPr/>
          <a:lstStyle/>
          <a:p>
            <a:r>
              <a:rPr lang="fr-FR" dirty="0"/>
              <a:t>Challenges</a:t>
            </a:r>
          </a:p>
          <a:p>
            <a:pPr lvl="1"/>
            <a:r>
              <a:rPr lang="fr-FR" dirty="0" err="1"/>
              <a:t>Technical</a:t>
            </a:r>
            <a:endParaRPr lang="fr-FR" dirty="0"/>
          </a:p>
          <a:p>
            <a:pPr lvl="2"/>
            <a:r>
              <a:rPr lang="fr-FR" dirty="0"/>
              <a:t>Bugs</a:t>
            </a:r>
          </a:p>
          <a:p>
            <a:pPr lvl="2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  <a:p>
            <a:pPr lvl="2"/>
            <a:r>
              <a:rPr lang="fr-FR" dirty="0"/>
              <a:t>Coding practices</a:t>
            </a:r>
          </a:p>
          <a:p>
            <a:pPr lvl="1"/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lvl="2"/>
            <a:r>
              <a:rPr lang="fr-FR" dirty="0" err="1"/>
              <a:t>Conflict</a:t>
            </a:r>
            <a:r>
              <a:rPr lang="fr-FR" dirty="0"/>
              <a:t> management</a:t>
            </a:r>
          </a:p>
          <a:p>
            <a:pPr lvl="2"/>
            <a:r>
              <a:rPr lang="fr-FR" dirty="0"/>
              <a:t>Opinions</a:t>
            </a:r>
          </a:p>
          <a:p>
            <a:pPr lvl="2"/>
            <a:r>
              <a:rPr lang="fr-FR" dirty="0" err="1"/>
              <a:t>Teamwork</a:t>
            </a:r>
            <a:endParaRPr lang="fr-FR" dirty="0"/>
          </a:p>
          <a:p>
            <a:pPr lvl="1"/>
            <a:r>
              <a:rPr lang="fr-FR" dirty="0"/>
              <a:t>Customer pressure</a:t>
            </a:r>
          </a:p>
          <a:p>
            <a:pPr lvl="2"/>
            <a:r>
              <a:rPr lang="fr-FR" dirty="0"/>
              <a:t>« for </a:t>
            </a:r>
            <a:r>
              <a:rPr lang="fr-FR" dirty="0" err="1"/>
              <a:t>yesterday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Not </a:t>
            </a:r>
            <a:r>
              <a:rPr lang="fr-FR" dirty="0" err="1"/>
              <a:t>working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Low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4BCB3CF-9C09-092E-796C-6015D1726BE0}"/>
              </a:ext>
            </a:extLst>
          </p:cNvPr>
          <p:cNvSpPr/>
          <p:nvPr/>
        </p:nvSpPr>
        <p:spPr>
          <a:xfrm>
            <a:off x="7439026" y="2019300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7BE97169-2615-C0AA-24CE-7C81DE4880CC}"/>
              </a:ext>
            </a:extLst>
          </p:cNvPr>
          <p:cNvSpPr/>
          <p:nvPr/>
        </p:nvSpPr>
        <p:spPr>
          <a:xfrm>
            <a:off x="7439026" y="3381094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Technical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achievements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65586334-FA3F-9F1E-413F-41D7CDE79AA9}"/>
              </a:ext>
            </a:extLst>
          </p:cNvPr>
          <p:cNvSpPr/>
          <p:nvPr/>
        </p:nvSpPr>
        <p:spPr>
          <a:xfrm>
            <a:off x="7439026" y="4742888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Infinite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source 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6D91-33AE-DC6F-EEC0-11830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034-09AC-0048-8646-40DD86E2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  <a:p>
            <a:pPr lvl="1"/>
            <a:r>
              <a:rPr lang="fr-FR" dirty="0"/>
              <a:t>Clean code</a:t>
            </a:r>
          </a:p>
          <a:p>
            <a:pPr lvl="1"/>
            <a:r>
              <a:rPr lang="fr-FR" dirty="0"/>
              <a:t>Test &amp; </a:t>
            </a:r>
            <a:r>
              <a:rPr lang="fr-FR" dirty="0" err="1"/>
              <a:t>refactoring</a:t>
            </a:r>
            <a:endParaRPr lang="fr-FR" dirty="0"/>
          </a:p>
          <a:p>
            <a:pPr lvl="1"/>
            <a:r>
              <a:rPr lang="fr-FR" dirty="0"/>
              <a:t>Best practices</a:t>
            </a:r>
          </a:p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working</a:t>
            </a:r>
            <a:endParaRPr lang="fr-FR" dirty="0"/>
          </a:p>
          <a:p>
            <a:pPr lvl="1"/>
            <a:r>
              <a:rPr lang="fr-FR" dirty="0"/>
              <a:t>Agility</a:t>
            </a:r>
          </a:p>
          <a:p>
            <a:pPr lvl="1"/>
            <a:r>
              <a:rPr lang="fr-FR" dirty="0"/>
              <a:t>Collective </a:t>
            </a:r>
            <a:r>
              <a:rPr lang="fr-FR" dirty="0" err="1"/>
              <a:t>programming</a:t>
            </a:r>
            <a:r>
              <a:rPr lang="fr-FR" dirty="0"/>
              <a:t> practices</a:t>
            </a:r>
          </a:p>
          <a:p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/>
              <a:t>Embedded, desktop, on </a:t>
            </a:r>
            <a:r>
              <a:rPr lang="fr-FR" dirty="0" err="1"/>
              <a:t>premise</a:t>
            </a:r>
            <a:r>
              <a:rPr lang="fr-FR" dirty="0"/>
              <a:t>, cloud</a:t>
            </a:r>
          </a:p>
        </p:txBody>
      </p:sp>
    </p:spTree>
    <p:extLst>
      <p:ext uri="{BB962C8B-B14F-4D97-AF65-F5344CB8AC3E}">
        <p14:creationId xmlns:p14="http://schemas.microsoft.com/office/powerpoint/2010/main" val="140194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applications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C2002F-5304-38BC-86D7-6704E2A40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769364"/>
              </p:ext>
            </p:extLst>
          </p:nvPr>
        </p:nvGraphicFramePr>
        <p:xfrm>
          <a:off x="539496" y="3186613"/>
          <a:ext cx="4467412" cy="2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45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3F96B-2012-694A-815A-9034BFD8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Manual </a:t>
            </a:r>
            <a:r>
              <a:rPr lang="fr-FR" dirty="0" err="1"/>
              <a:t>testing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5468B-3D68-DF20-89D3-30125171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/>
              <a:t>Just do </a:t>
            </a:r>
            <a:r>
              <a:rPr lang="fr-FR" dirty="0" err="1"/>
              <a:t>it</a:t>
            </a:r>
            <a:r>
              <a:rPr lang="fr-FR" dirty="0"/>
              <a:t>…</a:t>
            </a:r>
          </a:p>
          <a:p>
            <a:pPr marL="0" indent="0" algn="ctr">
              <a:buNone/>
            </a:pPr>
            <a:r>
              <a:rPr lang="fr-FR" dirty="0"/>
              <a:t>…but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don’t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28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8A5A-AB2E-C9D4-43E2-AABBB9A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 test </a:t>
            </a:r>
            <a:r>
              <a:rPr lang="fr-FR" dirty="0" err="1"/>
              <a:t>is</a:t>
            </a:r>
            <a:r>
              <a:rPr lang="fr-FR" dirty="0"/>
              <a:t> a « code » </a:t>
            </a:r>
            <a:r>
              <a:rPr lang="fr-FR" dirty="0" err="1"/>
              <a:t>specification</a:t>
            </a:r>
            <a:endParaRPr lang="fr-FR" dirty="0"/>
          </a:p>
        </p:txBody>
      </p:sp>
      <p:pic>
        <p:nvPicPr>
          <p:cNvPr id="4" name="Graphique 63">
            <a:extLst>
              <a:ext uri="{FF2B5EF4-FFF2-40B4-BE49-F238E27FC236}">
                <a16:creationId xmlns:a16="http://schemas.microsoft.com/office/drawing/2014/main" id="{33579529-DA9E-D2B2-4722-B4CC86D5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398" y="5092204"/>
            <a:ext cx="1267998" cy="995200"/>
          </a:xfrm>
          <a:prstGeom prst="rect">
            <a:avLst/>
          </a:prstGeom>
        </p:spPr>
      </p:pic>
      <p:sp>
        <p:nvSpPr>
          <p:cNvPr id="5" name="ZoneTexte 34">
            <a:extLst>
              <a:ext uri="{FF2B5EF4-FFF2-40B4-BE49-F238E27FC236}">
                <a16:creationId xmlns:a16="http://schemas.microsoft.com/office/drawing/2014/main" id="{972E066C-7E25-30AA-9A81-86E574A6C4CE}"/>
              </a:ext>
            </a:extLst>
          </p:cNvPr>
          <p:cNvSpPr txBox="1"/>
          <p:nvPr/>
        </p:nvSpPr>
        <p:spPr>
          <a:xfrm>
            <a:off x="3416522" y="5152828"/>
            <a:ext cx="1260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no Tests</a:t>
            </a:r>
          </a:p>
        </p:txBody>
      </p:sp>
      <p:cxnSp>
        <p:nvCxnSpPr>
          <p:cNvPr id="6" name="Connecteur : en arc 39">
            <a:extLst>
              <a:ext uri="{FF2B5EF4-FFF2-40B4-BE49-F238E27FC236}">
                <a16:creationId xmlns:a16="http://schemas.microsoft.com/office/drawing/2014/main" id="{A85A7EF9-F94F-01CE-7EE3-4D3712D74954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2405378" y="4570710"/>
            <a:ext cx="1011144" cy="9052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47">
            <a:extLst>
              <a:ext uri="{FF2B5EF4-FFF2-40B4-BE49-F238E27FC236}">
                <a16:creationId xmlns:a16="http://schemas.microsoft.com/office/drawing/2014/main" id="{6AB07339-A103-6ACF-06EB-A2E79F27CAAF}"/>
              </a:ext>
            </a:extLst>
          </p:cNvPr>
          <p:cNvSpPr txBox="1"/>
          <p:nvPr/>
        </p:nvSpPr>
        <p:spPr>
          <a:xfrm>
            <a:off x="3493382" y="2478012"/>
            <a:ext cx="92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chemeClr val="accent1"/>
                </a:solidFill>
              </a:rPr>
              <a:t>Tests</a:t>
            </a:r>
          </a:p>
        </p:txBody>
      </p:sp>
      <p:cxnSp>
        <p:nvCxnSpPr>
          <p:cNvPr id="8" name="Connecteur : en arc 48">
            <a:extLst>
              <a:ext uri="{FF2B5EF4-FFF2-40B4-BE49-F238E27FC236}">
                <a16:creationId xmlns:a16="http://schemas.microsoft.com/office/drawing/2014/main" id="{EB9E37AB-3319-72D3-C488-67526FC733E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405378" y="2801178"/>
            <a:ext cx="1088004" cy="176953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que 61">
            <a:extLst>
              <a:ext uri="{FF2B5EF4-FFF2-40B4-BE49-F238E27FC236}">
                <a16:creationId xmlns:a16="http://schemas.microsoft.com/office/drawing/2014/main" id="{D1BF6D53-6A36-600F-15A6-9CE8407A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370" y="2789359"/>
            <a:ext cx="992172" cy="1256418"/>
          </a:xfrm>
          <a:prstGeom prst="rect">
            <a:avLst/>
          </a:prstGeom>
        </p:spPr>
      </p:pic>
      <p:pic>
        <p:nvPicPr>
          <p:cNvPr id="10" name="Graphique 62">
            <a:extLst>
              <a:ext uri="{FF2B5EF4-FFF2-40B4-BE49-F238E27FC236}">
                <a16:creationId xmlns:a16="http://schemas.microsoft.com/office/drawing/2014/main" id="{DC2021C5-AECA-86FA-39A6-A9FEB0B7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5398" y="4782347"/>
            <a:ext cx="989222" cy="125268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BE028A-34D8-B153-49E2-23CDD4E07A98}"/>
              </a:ext>
            </a:extLst>
          </p:cNvPr>
          <p:cNvSpPr/>
          <p:nvPr/>
        </p:nvSpPr>
        <p:spPr>
          <a:xfrm>
            <a:off x="4901743" y="2145073"/>
            <a:ext cx="5154" cy="964589"/>
          </a:xfrm>
          <a:custGeom>
            <a:avLst/>
            <a:gdLst>
              <a:gd name="connsiteX0" fmla="*/ -145 w 5154"/>
              <a:gd name="connsiteY0" fmla="*/ -9 h 964589"/>
              <a:gd name="connsiteX1" fmla="*/ -145 w 5154"/>
              <a:gd name="connsiteY1" fmla="*/ 964580 h 96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54" h="964589">
                <a:moveTo>
                  <a:pt x="-145" y="-9"/>
                </a:moveTo>
                <a:lnTo>
                  <a:pt x="-145" y="964580"/>
                </a:ln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943ABE-C253-3669-1BCD-9EA3F0CA2CF5}"/>
              </a:ext>
            </a:extLst>
          </p:cNvPr>
          <p:cNvSpPr/>
          <p:nvPr/>
        </p:nvSpPr>
        <p:spPr>
          <a:xfrm>
            <a:off x="4901743" y="1831457"/>
            <a:ext cx="964511" cy="355523"/>
          </a:xfrm>
          <a:custGeom>
            <a:avLst/>
            <a:gdLst>
              <a:gd name="connsiteX0" fmla="*/ -76 w 964511"/>
              <a:gd name="connsiteY0" fmla="*/ 313518 h 355523"/>
              <a:gd name="connsiteX1" fmla="*/ 424254 w 964511"/>
              <a:gd name="connsiteY1" fmla="*/ 313518 h 355523"/>
              <a:gd name="connsiteX2" fmla="*/ 348766 w 964511"/>
              <a:gd name="connsiteY2" fmla="*/ 139088 h 355523"/>
              <a:gd name="connsiteX3" fmla="*/ 614288 w 964511"/>
              <a:gd name="connsiteY3" fmla="*/ 139088 h 355523"/>
              <a:gd name="connsiteX4" fmla="*/ 544002 w 964511"/>
              <a:gd name="connsiteY4" fmla="*/ 305707 h 355523"/>
              <a:gd name="connsiteX5" fmla="*/ 964435 w 964511"/>
              <a:gd name="connsiteY5" fmla="*/ 316129 h 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11" h="355523">
                <a:moveTo>
                  <a:pt x="-76" y="313518"/>
                </a:moveTo>
                <a:cubicBezTo>
                  <a:pt x="147939" y="331441"/>
                  <a:pt x="311441" y="391616"/>
                  <a:pt x="424254" y="313518"/>
                </a:cubicBezTo>
                <a:cubicBezTo>
                  <a:pt x="424254" y="195523"/>
                  <a:pt x="348766" y="220108"/>
                  <a:pt x="348766" y="139088"/>
                </a:cubicBezTo>
                <a:cubicBezTo>
                  <a:pt x="348766" y="-44246"/>
                  <a:pt x="614288" y="-48726"/>
                  <a:pt x="614288" y="139088"/>
                </a:cubicBezTo>
                <a:cubicBezTo>
                  <a:pt x="614288" y="221180"/>
                  <a:pt x="544002" y="205712"/>
                  <a:pt x="544002" y="305707"/>
                </a:cubicBezTo>
                <a:cubicBezTo>
                  <a:pt x="596736" y="386844"/>
                  <a:pt x="858927" y="352499"/>
                  <a:pt x="964435" y="316129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D7E2FD-6EFD-1C93-EC6C-71F01854DB69}"/>
              </a:ext>
            </a:extLst>
          </p:cNvPr>
          <p:cNvSpPr/>
          <p:nvPr/>
        </p:nvSpPr>
        <p:spPr>
          <a:xfrm>
            <a:off x="5552650" y="2147683"/>
            <a:ext cx="355517" cy="964511"/>
          </a:xfrm>
          <a:custGeom>
            <a:avLst/>
            <a:gdLst>
              <a:gd name="connsiteX0" fmla="*/ 313577 w 355517"/>
              <a:gd name="connsiteY0" fmla="*/ -9 h 964511"/>
              <a:gd name="connsiteX1" fmla="*/ 313577 w 355517"/>
              <a:gd name="connsiteY1" fmla="*/ 424321 h 964511"/>
              <a:gd name="connsiteX2" fmla="*/ 139166 w 355517"/>
              <a:gd name="connsiteY2" fmla="*/ 348833 h 964511"/>
              <a:gd name="connsiteX3" fmla="*/ 139166 w 355517"/>
              <a:gd name="connsiteY3" fmla="*/ 614355 h 964511"/>
              <a:gd name="connsiteX4" fmla="*/ 305765 w 355517"/>
              <a:gd name="connsiteY4" fmla="*/ 544069 h 964511"/>
              <a:gd name="connsiteX5" fmla="*/ 316188 w 355517"/>
              <a:gd name="connsiteY5" fmla="*/ 964502 h 9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517" h="964511">
                <a:moveTo>
                  <a:pt x="313577" y="-9"/>
                </a:moveTo>
                <a:cubicBezTo>
                  <a:pt x="331519" y="148006"/>
                  <a:pt x="391676" y="311508"/>
                  <a:pt x="313577" y="424321"/>
                </a:cubicBezTo>
                <a:cubicBezTo>
                  <a:pt x="195583" y="424321"/>
                  <a:pt x="220187" y="348833"/>
                  <a:pt x="139166" y="348833"/>
                </a:cubicBezTo>
                <a:cubicBezTo>
                  <a:pt x="-44167" y="348833"/>
                  <a:pt x="-48667" y="614355"/>
                  <a:pt x="139166" y="614355"/>
                </a:cubicBezTo>
                <a:cubicBezTo>
                  <a:pt x="221239" y="614355"/>
                  <a:pt x="205771" y="544069"/>
                  <a:pt x="305765" y="544069"/>
                </a:cubicBezTo>
                <a:cubicBezTo>
                  <a:pt x="386903" y="596803"/>
                  <a:pt x="352578" y="858995"/>
                  <a:pt x="316188" y="964502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9407D4-245F-0569-339C-B2AB71229D53}"/>
              </a:ext>
            </a:extLst>
          </p:cNvPr>
          <p:cNvSpPr/>
          <p:nvPr/>
        </p:nvSpPr>
        <p:spPr>
          <a:xfrm>
            <a:off x="4904334" y="2795980"/>
            <a:ext cx="964530" cy="355528"/>
          </a:xfrm>
          <a:custGeom>
            <a:avLst/>
            <a:gdLst>
              <a:gd name="connsiteX0" fmla="*/ -75 w 964530"/>
              <a:gd name="connsiteY0" fmla="*/ 313663 h 355528"/>
              <a:gd name="connsiteX1" fmla="*/ 424273 w 964530"/>
              <a:gd name="connsiteY1" fmla="*/ 313663 h 355528"/>
              <a:gd name="connsiteX2" fmla="*/ 348766 w 964530"/>
              <a:gd name="connsiteY2" fmla="*/ 139233 h 355528"/>
              <a:gd name="connsiteX3" fmla="*/ 614308 w 964530"/>
              <a:gd name="connsiteY3" fmla="*/ 139233 h 355528"/>
              <a:gd name="connsiteX4" fmla="*/ 544022 w 964530"/>
              <a:gd name="connsiteY4" fmla="*/ 305851 h 355528"/>
              <a:gd name="connsiteX5" fmla="*/ 964455 w 964530"/>
              <a:gd name="connsiteY5" fmla="*/ 316254 h 35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30" h="355528">
                <a:moveTo>
                  <a:pt x="-75" y="313663"/>
                </a:moveTo>
                <a:cubicBezTo>
                  <a:pt x="147959" y="331586"/>
                  <a:pt x="311460" y="391762"/>
                  <a:pt x="424273" y="313663"/>
                </a:cubicBezTo>
                <a:cubicBezTo>
                  <a:pt x="424273" y="195668"/>
                  <a:pt x="348766" y="220253"/>
                  <a:pt x="348766" y="139233"/>
                </a:cubicBezTo>
                <a:cubicBezTo>
                  <a:pt x="348766" y="-44101"/>
                  <a:pt x="614308" y="-48601"/>
                  <a:pt x="614308" y="139233"/>
                </a:cubicBezTo>
                <a:cubicBezTo>
                  <a:pt x="614308" y="221305"/>
                  <a:pt x="544022" y="205837"/>
                  <a:pt x="544022" y="305851"/>
                </a:cubicBezTo>
                <a:cubicBezTo>
                  <a:pt x="596756" y="386989"/>
                  <a:pt x="858947" y="352644"/>
                  <a:pt x="964455" y="316254"/>
                </a:cubicBezTo>
              </a:path>
            </a:pathLst>
          </a:custGeom>
          <a:noFill/>
          <a:ln w="38100" cap="flat">
            <a:solidFill>
              <a:schemeClr val="accent2">
                <a:alpha val="9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5" name="Graphique 66">
            <a:extLst>
              <a:ext uri="{FF2B5EF4-FFF2-40B4-BE49-F238E27FC236}">
                <a16:creationId xmlns:a16="http://schemas.microsoft.com/office/drawing/2014/main" id="{C2062FA2-C448-5252-6AB1-CCF6188C0E61}"/>
              </a:ext>
            </a:extLst>
          </p:cNvPr>
          <p:cNvGrpSpPr/>
          <p:nvPr/>
        </p:nvGrpSpPr>
        <p:grpSpPr>
          <a:xfrm>
            <a:off x="4903010" y="1831457"/>
            <a:ext cx="1005158" cy="1280744"/>
            <a:chOff x="4598210" y="1831457"/>
            <a:chExt cx="1005158" cy="1280744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29CCE9-A7AD-7FC4-9ED6-F51893BE239D}"/>
                </a:ext>
              </a:extLst>
            </p:cNvPr>
            <p:cNvSpPr/>
            <p:nvPr/>
          </p:nvSpPr>
          <p:spPr>
            <a:xfrm>
              <a:off x="4598210" y="1831457"/>
              <a:ext cx="1005158" cy="1280744"/>
            </a:xfrm>
            <a:custGeom>
              <a:avLst/>
              <a:gdLst>
                <a:gd name="connsiteX0" fmla="*/ 965791 w 1005158"/>
                <a:gd name="connsiteY0" fmla="*/ 1280636 h 1280744"/>
                <a:gd name="connsiteX1" fmla="*/ 955369 w 1005158"/>
                <a:gd name="connsiteY1" fmla="*/ 860202 h 1280744"/>
                <a:gd name="connsiteX2" fmla="*/ 788770 w 1005158"/>
                <a:gd name="connsiteY2" fmla="*/ 930489 h 1280744"/>
                <a:gd name="connsiteX3" fmla="*/ 788770 w 1005158"/>
                <a:gd name="connsiteY3" fmla="*/ 664947 h 1280744"/>
                <a:gd name="connsiteX4" fmla="*/ 963181 w 1005158"/>
                <a:gd name="connsiteY4" fmla="*/ 740454 h 1280744"/>
                <a:gd name="connsiteX5" fmla="*/ 963181 w 1005158"/>
                <a:gd name="connsiteY5" fmla="*/ 316105 h 1280744"/>
                <a:gd name="connsiteX6" fmla="*/ 542748 w 1005158"/>
                <a:gd name="connsiteY6" fmla="*/ 305702 h 1280744"/>
                <a:gd name="connsiteX7" fmla="*/ 613034 w 1005158"/>
                <a:gd name="connsiteY7" fmla="*/ 139084 h 1280744"/>
                <a:gd name="connsiteX8" fmla="*/ 347512 w 1005158"/>
                <a:gd name="connsiteY8" fmla="*/ 139084 h 1280744"/>
                <a:gd name="connsiteX9" fmla="*/ 423000 w 1005158"/>
                <a:gd name="connsiteY9" fmla="*/ 313514 h 1280744"/>
                <a:gd name="connsiteX10" fmla="*/ -64 w 1005158"/>
                <a:gd name="connsiteY10" fmla="*/ 314780 h 1280744"/>
                <a:gd name="connsiteX11" fmla="*/ 1203 w 1005158"/>
                <a:gd name="connsiteY11" fmla="*/ 1280636 h 128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5158" h="1280744">
                  <a:moveTo>
                    <a:pt x="965791" y="1280636"/>
                  </a:moveTo>
                  <a:cubicBezTo>
                    <a:pt x="1002181" y="1175128"/>
                    <a:pt x="1036507" y="912937"/>
                    <a:pt x="955369" y="860202"/>
                  </a:cubicBezTo>
                  <a:cubicBezTo>
                    <a:pt x="855375" y="860202"/>
                    <a:pt x="870843" y="930489"/>
                    <a:pt x="788770" y="930489"/>
                  </a:cubicBezTo>
                  <a:cubicBezTo>
                    <a:pt x="600937" y="930489"/>
                    <a:pt x="605437" y="664947"/>
                    <a:pt x="788770" y="664947"/>
                  </a:cubicBezTo>
                  <a:cubicBezTo>
                    <a:pt x="869791" y="664947"/>
                    <a:pt x="845186" y="740454"/>
                    <a:pt x="963181" y="740454"/>
                  </a:cubicBezTo>
                  <a:cubicBezTo>
                    <a:pt x="1041279" y="627641"/>
                    <a:pt x="981123" y="464120"/>
                    <a:pt x="963181" y="316105"/>
                  </a:cubicBezTo>
                  <a:cubicBezTo>
                    <a:pt x="857673" y="352495"/>
                    <a:pt x="595482" y="386840"/>
                    <a:pt x="542748" y="305702"/>
                  </a:cubicBezTo>
                  <a:cubicBezTo>
                    <a:pt x="542748" y="205688"/>
                    <a:pt x="613034" y="221156"/>
                    <a:pt x="613034" y="139084"/>
                  </a:cubicBezTo>
                  <a:cubicBezTo>
                    <a:pt x="613034" y="-48750"/>
                    <a:pt x="347512" y="-44250"/>
                    <a:pt x="347512" y="139084"/>
                  </a:cubicBezTo>
                  <a:cubicBezTo>
                    <a:pt x="347512" y="220104"/>
                    <a:pt x="423000" y="195500"/>
                    <a:pt x="423000" y="313514"/>
                  </a:cubicBezTo>
                  <a:cubicBezTo>
                    <a:pt x="310187" y="391612"/>
                    <a:pt x="146685" y="331436"/>
                    <a:pt x="-64" y="314780"/>
                  </a:cubicBezTo>
                  <a:lnTo>
                    <a:pt x="1203" y="1280636"/>
                  </a:lnTo>
                </a:path>
              </a:pathLst>
            </a:custGeom>
            <a:noFill/>
            <a:ln w="19370" cap="flat">
              <a:solidFill>
                <a:srgbClr val="003C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75B979-62C6-6D10-29EC-E04E14F9A5C5}"/>
                </a:ext>
              </a:extLst>
            </p:cNvPr>
            <p:cNvSpPr/>
            <p:nvPr/>
          </p:nvSpPr>
          <p:spPr>
            <a:xfrm>
              <a:off x="4599476" y="3112202"/>
              <a:ext cx="964588" cy="5154"/>
            </a:xfrm>
            <a:custGeom>
              <a:avLst/>
              <a:gdLst>
                <a:gd name="connsiteX0" fmla="*/ -66 w 964588"/>
                <a:gd name="connsiteY0" fmla="*/ -18 h 5154"/>
                <a:gd name="connsiteX1" fmla="*/ 964522 w 964588"/>
                <a:gd name="connsiteY1" fmla="*/ -18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588" h="5154">
                  <a:moveTo>
                    <a:pt x="-66" y="-18"/>
                  </a:moveTo>
                  <a:lnTo>
                    <a:pt x="964522" y="-18"/>
                  </a:lnTo>
                </a:path>
              </a:pathLst>
            </a:custGeom>
            <a:noFill/>
            <a:ln w="19370" cap="flat">
              <a:solidFill>
                <a:srgbClr val="003C71">
                  <a:alpha val="97000"/>
                </a:srgbClr>
              </a:solidFill>
              <a:custDash>
                <a:ds d="300000" sp="75000"/>
              </a:custDash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69">
            <a:extLst>
              <a:ext uri="{FF2B5EF4-FFF2-40B4-BE49-F238E27FC236}">
                <a16:creationId xmlns:a16="http://schemas.microsoft.com/office/drawing/2014/main" id="{AE5F964F-B1F7-0AA2-C285-5F3E2CE257F3}"/>
              </a:ext>
            </a:extLst>
          </p:cNvPr>
          <p:cNvSpPr txBox="1"/>
          <p:nvPr/>
        </p:nvSpPr>
        <p:spPr>
          <a:xfrm>
            <a:off x="4915379" y="3694470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Potential bugs</a:t>
            </a:r>
          </a:p>
          <a:p>
            <a:r>
              <a:rPr lang="en-US" dirty="0">
                <a:solidFill>
                  <a:schemeClr val="accent2"/>
                </a:solidFill>
              </a:rPr>
              <a:t>Untold specifications</a:t>
            </a:r>
          </a:p>
        </p:txBody>
      </p:sp>
      <p:cxnSp>
        <p:nvCxnSpPr>
          <p:cNvPr id="13" name="Connecteur : en arc 71">
            <a:extLst>
              <a:ext uri="{FF2B5EF4-FFF2-40B4-BE49-F238E27FC236}">
                <a16:creationId xmlns:a16="http://schemas.microsoft.com/office/drawing/2014/main" id="{CBB2C528-C0BE-352E-38A9-9FE7BE6A5549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5501149" y="3065804"/>
            <a:ext cx="530939" cy="726393"/>
          </a:xfrm>
          <a:prstGeom prst="curvedConnector3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 : en arc 72">
            <a:extLst>
              <a:ext uri="{FF2B5EF4-FFF2-40B4-BE49-F238E27FC236}">
                <a16:creationId xmlns:a16="http://schemas.microsoft.com/office/drawing/2014/main" id="{FCEF7437-3E11-FA48-E967-AA39D3B53743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680197" y="4370814"/>
            <a:ext cx="479631" cy="41960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32">
            <a:extLst>
              <a:ext uri="{FF2B5EF4-FFF2-40B4-BE49-F238E27FC236}">
                <a16:creationId xmlns:a16="http://schemas.microsoft.com/office/drawing/2014/main" id="{30E794E7-E753-2388-CA97-8A2873144D26}"/>
              </a:ext>
            </a:extLst>
          </p:cNvPr>
          <p:cNvSpPr txBox="1"/>
          <p:nvPr/>
        </p:nvSpPr>
        <p:spPr>
          <a:xfrm>
            <a:off x="912662" y="424754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66F5E690-81FB-5A98-923F-B584EA5A9756}"/>
              </a:ext>
            </a:extLst>
          </p:cNvPr>
          <p:cNvSpPr txBox="1"/>
          <p:nvPr/>
        </p:nvSpPr>
        <p:spPr>
          <a:xfrm>
            <a:off x="481907" y="1335840"/>
            <a:ext cx="26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 System Under Test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B610EB0-E532-B7D1-CE97-F2ACCAC7D1C0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brings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334D7368-FAA9-7415-1C64-49470F34970C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0DF3F50-F5F5-B28A-CE26-4939568C7C8B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consequences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340EF6A3-FEEE-8FE8-4C4B-0189A5E11CB4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8649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0F87-480E-2F2A-7242-79C6D647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Assertion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455C-4EC0-7877-CD20-76191292F9B8}"/>
              </a:ext>
            </a:extLst>
          </p:cNvPr>
          <p:cNvSpPr/>
          <p:nvPr/>
        </p:nvSpPr>
        <p:spPr>
          <a:xfrm>
            <a:off x="792897" y="2044418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assert.typeOf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beverages.tea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3CAE-F0E8-01EE-F0B2-C44C83E97628}"/>
              </a:ext>
            </a:extLst>
          </p:cNvPr>
          <p:cNvSpPr/>
          <p:nvPr/>
        </p:nvSpPr>
        <p:spPr>
          <a:xfrm>
            <a:off x="792897" y="3078240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21E3C-327A-4610-3B6E-040C17EB4F8B}"/>
              </a:ext>
            </a:extLst>
          </p:cNvPr>
          <p:cNvSpPr/>
          <p:nvPr/>
        </p:nvSpPr>
        <p:spPr>
          <a:xfrm>
            <a:off x="792897" y="4112062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beverages.should.have.property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7" name="Accolade fermante 10">
            <a:extLst>
              <a:ext uri="{FF2B5EF4-FFF2-40B4-BE49-F238E27FC236}">
                <a16:creationId xmlns:a16="http://schemas.microsoft.com/office/drawing/2014/main" id="{53EC37BB-2DE7-FEC7-977F-D05FB538610A}"/>
              </a:ext>
            </a:extLst>
          </p:cNvPr>
          <p:cNvSpPr/>
          <p:nvPr/>
        </p:nvSpPr>
        <p:spPr>
          <a:xfrm>
            <a:off x="4778343" y="3078240"/>
            <a:ext cx="409903" cy="1843719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fermante 11">
            <a:extLst>
              <a:ext uri="{FF2B5EF4-FFF2-40B4-BE49-F238E27FC236}">
                <a16:creationId xmlns:a16="http://schemas.microsoft.com/office/drawing/2014/main" id="{07377711-4035-F601-1D84-34DECF22B207}"/>
              </a:ext>
            </a:extLst>
          </p:cNvPr>
          <p:cNvSpPr/>
          <p:nvPr/>
        </p:nvSpPr>
        <p:spPr>
          <a:xfrm>
            <a:off x="4778343" y="2013641"/>
            <a:ext cx="409903" cy="830997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14632ED2-23A5-B612-D894-69CAC3C761E0}"/>
              </a:ext>
            </a:extLst>
          </p:cNvPr>
          <p:cNvSpPr txBox="1"/>
          <p:nvPr/>
        </p:nvSpPr>
        <p:spPr>
          <a:xfrm>
            <a:off x="5401080" y="2244473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Technical </a:t>
            </a:r>
            <a:r>
              <a:rPr lang="en-US" b="1" dirty="0"/>
              <a:t>Assertions</a:t>
            </a: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B3FE9D1A-1177-2166-4186-58370EA368D5}"/>
              </a:ext>
            </a:extLst>
          </p:cNvPr>
          <p:cNvSpPr txBox="1"/>
          <p:nvPr/>
        </p:nvSpPr>
        <p:spPr>
          <a:xfrm>
            <a:off x="5401080" y="3667255"/>
            <a:ext cx="315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 driven styles</a:t>
            </a:r>
          </a:p>
          <a:p>
            <a:r>
              <a:rPr lang="en-US" sz="1400" dirty="0"/>
              <a:t>Behavior focused DSL</a:t>
            </a:r>
          </a:p>
          <a:p>
            <a:r>
              <a:rPr lang="en-US" sz="1200" dirty="0"/>
              <a:t>Actual APIs depends on frameworks used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BDD84463-6FD6-C19F-AB8B-0145ADF815C3}"/>
              </a:ext>
            </a:extLst>
          </p:cNvPr>
          <p:cNvSpPr/>
          <p:nvPr/>
        </p:nvSpPr>
        <p:spPr>
          <a:xfrm>
            <a:off x="8933808" y="2016225"/>
            <a:ext cx="2581836" cy="175176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B870-7584-D4C6-B050-89F634E8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coverage</a:t>
            </a:r>
            <a:endParaRPr lang="fr-FR" dirty="0"/>
          </a:p>
        </p:txBody>
      </p:sp>
      <p:grpSp>
        <p:nvGrpSpPr>
          <p:cNvPr id="4" name="Groupe 28">
            <a:extLst>
              <a:ext uri="{FF2B5EF4-FFF2-40B4-BE49-F238E27FC236}">
                <a16:creationId xmlns:a16="http://schemas.microsoft.com/office/drawing/2014/main" id="{5B1F9CCA-283B-96B2-8BE9-CB4DF96551A4}"/>
              </a:ext>
            </a:extLst>
          </p:cNvPr>
          <p:cNvGrpSpPr/>
          <p:nvPr/>
        </p:nvGrpSpPr>
        <p:grpSpPr>
          <a:xfrm>
            <a:off x="1848679" y="1985231"/>
            <a:ext cx="1460413" cy="708386"/>
            <a:chOff x="1569814" y="3936199"/>
            <a:chExt cx="1460413" cy="708386"/>
          </a:xfrm>
        </p:grpSpPr>
        <p:pic>
          <p:nvPicPr>
            <p:cNvPr id="5" name="Graphique 29">
              <a:extLst>
                <a:ext uri="{FF2B5EF4-FFF2-40B4-BE49-F238E27FC236}">
                  <a16:creationId xmlns:a16="http://schemas.microsoft.com/office/drawing/2014/main" id="{5D912CC5-6C9F-90CA-1200-B22F6939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6739" y="3936199"/>
              <a:ext cx="563488" cy="708386"/>
            </a:xfrm>
            <a:prstGeom prst="rect">
              <a:avLst/>
            </a:prstGeom>
          </p:spPr>
        </p:pic>
        <p:sp>
          <p:nvSpPr>
            <p:cNvPr id="6" name="ZoneTexte 30">
              <a:extLst>
                <a:ext uri="{FF2B5EF4-FFF2-40B4-BE49-F238E27FC236}">
                  <a16:creationId xmlns:a16="http://schemas.microsoft.com/office/drawing/2014/main" id="{E1B70ED5-F0D9-6E5E-CC9F-561B6E63CE41}"/>
                </a:ext>
              </a:extLst>
            </p:cNvPr>
            <p:cNvSpPr txBox="1"/>
            <p:nvPr/>
          </p:nvSpPr>
          <p:spPr>
            <a:xfrm>
              <a:off x="1569814" y="410572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100%</a:t>
              </a:r>
            </a:p>
          </p:txBody>
        </p:sp>
      </p:grpSp>
      <p:grpSp>
        <p:nvGrpSpPr>
          <p:cNvPr id="7" name="Groupe 23">
            <a:extLst>
              <a:ext uri="{FF2B5EF4-FFF2-40B4-BE49-F238E27FC236}">
                <a16:creationId xmlns:a16="http://schemas.microsoft.com/office/drawing/2014/main" id="{76FE174B-7FC0-AD2B-DB0C-53DCD55E1500}"/>
              </a:ext>
            </a:extLst>
          </p:cNvPr>
          <p:cNvGrpSpPr/>
          <p:nvPr/>
        </p:nvGrpSpPr>
        <p:grpSpPr>
          <a:xfrm>
            <a:off x="2119604" y="5011964"/>
            <a:ext cx="1171289" cy="676186"/>
            <a:chOff x="1826294" y="938809"/>
            <a:chExt cx="1171289" cy="676186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CFCEB56E-F3B4-0580-C899-8251EE6F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3611" y="938809"/>
              <a:ext cx="533972" cy="67618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B5933C7-3BFB-BF2A-193B-00812028495E}"/>
                </a:ext>
              </a:extLst>
            </p:cNvPr>
            <p:cNvSpPr txBox="1"/>
            <p:nvPr/>
          </p:nvSpPr>
          <p:spPr>
            <a:xfrm>
              <a:off x="1826294" y="109223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0%</a:t>
              </a:r>
            </a:p>
          </p:txBody>
        </p:sp>
      </p:grpSp>
      <p:grpSp>
        <p:nvGrpSpPr>
          <p:cNvPr id="10" name="Groupe 24">
            <a:extLst>
              <a:ext uri="{FF2B5EF4-FFF2-40B4-BE49-F238E27FC236}">
                <a16:creationId xmlns:a16="http://schemas.microsoft.com/office/drawing/2014/main" id="{3CDD5DCE-9AF5-D305-959D-EF3DE4535685}"/>
              </a:ext>
            </a:extLst>
          </p:cNvPr>
          <p:cNvGrpSpPr/>
          <p:nvPr/>
        </p:nvGrpSpPr>
        <p:grpSpPr>
          <a:xfrm>
            <a:off x="1991364" y="4247345"/>
            <a:ext cx="1299529" cy="692286"/>
            <a:chOff x="1698054" y="1666925"/>
            <a:chExt cx="1299529" cy="692286"/>
          </a:xfrm>
        </p:grpSpPr>
        <p:pic>
          <p:nvPicPr>
            <p:cNvPr id="11" name="Graphique 6">
              <a:extLst>
                <a:ext uri="{FF2B5EF4-FFF2-40B4-BE49-F238E27FC236}">
                  <a16:creationId xmlns:a16="http://schemas.microsoft.com/office/drawing/2014/main" id="{D89E7653-CE90-1969-7B9F-11DB19DD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0195" y="1666925"/>
              <a:ext cx="547388" cy="692286"/>
            </a:xfrm>
            <a:prstGeom prst="rect">
              <a:avLst/>
            </a:prstGeom>
          </p:spPr>
        </p:pic>
        <p:sp>
          <p:nvSpPr>
            <p:cNvPr id="12" name="ZoneTexte 9">
              <a:extLst>
                <a:ext uri="{FF2B5EF4-FFF2-40B4-BE49-F238E27FC236}">
                  <a16:creationId xmlns:a16="http://schemas.microsoft.com/office/drawing/2014/main" id="{AB777CFF-C9AC-0F55-B971-AFDF16FE02E5}"/>
                </a:ext>
              </a:extLst>
            </p:cNvPr>
            <p:cNvSpPr txBox="1"/>
            <p:nvPr/>
          </p:nvSpPr>
          <p:spPr>
            <a:xfrm>
              <a:off x="1698054" y="18284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</p:grpSp>
      <p:grpSp>
        <p:nvGrpSpPr>
          <p:cNvPr id="13" name="Groupe 25">
            <a:extLst>
              <a:ext uri="{FF2B5EF4-FFF2-40B4-BE49-F238E27FC236}">
                <a16:creationId xmlns:a16="http://schemas.microsoft.com/office/drawing/2014/main" id="{F1C57801-D8C5-CDCC-FF58-30B5DB2EBFE4}"/>
              </a:ext>
            </a:extLst>
          </p:cNvPr>
          <p:cNvGrpSpPr/>
          <p:nvPr/>
        </p:nvGrpSpPr>
        <p:grpSpPr>
          <a:xfrm>
            <a:off x="2002854" y="3486906"/>
            <a:ext cx="1299529" cy="708384"/>
            <a:chOff x="1698054" y="2411141"/>
            <a:chExt cx="1299529" cy="708384"/>
          </a:xfrm>
        </p:grpSpPr>
        <p:pic>
          <p:nvPicPr>
            <p:cNvPr id="14" name="Graphique 5">
              <a:extLst>
                <a:ext uri="{FF2B5EF4-FFF2-40B4-BE49-F238E27FC236}">
                  <a16:creationId xmlns:a16="http://schemas.microsoft.com/office/drawing/2014/main" id="{1BC7200C-31E9-A981-A0C9-A2C9D518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7513" y="2411141"/>
              <a:ext cx="550070" cy="708384"/>
            </a:xfrm>
            <a:prstGeom prst="rect">
              <a:avLst/>
            </a:prstGeom>
          </p:spPr>
        </p:pic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53C16A63-3B49-F6F5-49E1-C2717DAB1621}"/>
                </a:ext>
              </a:extLst>
            </p:cNvPr>
            <p:cNvSpPr txBox="1"/>
            <p:nvPr/>
          </p:nvSpPr>
          <p:spPr>
            <a:xfrm>
              <a:off x="1698054" y="25806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16" name="Groupe 26">
            <a:extLst>
              <a:ext uri="{FF2B5EF4-FFF2-40B4-BE49-F238E27FC236}">
                <a16:creationId xmlns:a16="http://schemas.microsoft.com/office/drawing/2014/main" id="{F97ADE67-63A7-FC07-DAAE-29D6AF168248}"/>
              </a:ext>
            </a:extLst>
          </p:cNvPr>
          <p:cNvGrpSpPr/>
          <p:nvPr/>
        </p:nvGrpSpPr>
        <p:grpSpPr>
          <a:xfrm>
            <a:off x="1984576" y="2745672"/>
            <a:ext cx="1306238" cy="708386"/>
            <a:chOff x="1698054" y="3171455"/>
            <a:chExt cx="1306238" cy="708386"/>
          </a:xfrm>
        </p:grpSpPr>
        <p:pic>
          <p:nvPicPr>
            <p:cNvPr id="17" name="Graphique 4">
              <a:extLst>
                <a:ext uri="{FF2B5EF4-FFF2-40B4-BE49-F238E27FC236}">
                  <a16:creationId xmlns:a16="http://schemas.microsoft.com/office/drawing/2014/main" id="{276D1483-30D2-C8FA-3555-AB1B15B9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0804" y="3171455"/>
              <a:ext cx="563488" cy="708386"/>
            </a:xfrm>
            <a:prstGeom prst="rect">
              <a:avLst/>
            </a:prstGeom>
          </p:spPr>
        </p:pic>
        <p:sp>
          <p:nvSpPr>
            <p:cNvPr id="18" name="ZoneTexte 11">
              <a:extLst>
                <a:ext uri="{FF2B5EF4-FFF2-40B4-BE49-F238E27FC236}">
                  <a16:creationId xmlns:a16="http://schemas.microsoft.com/office/drawing/2014/main" id="{A09E19FA-0969-98DC-EE89-83BE51382B54}"/>
                </a:ext>
              </a:extLst>
            </p:cNvPr>
            <p:cNvSpPr txBox="1"/>
            <p:nvPr/>
          </p:nvSpPr>
          <p:spPr>
            <a:xfrm>
              <a:off x="1698054" y="33409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80%</a:t>
              </a:r>
            </a:p>
          </p:txBody>
        </p:sp>
      </p:grpSp>
      <p:pic>
        <p:nvPicPr>
          <p:cNvPr id="19" name="Graphique 32" descr="Visage souriant noir">
            <a:extLst>
              <a:ext uri="{FF2B5EF4-FFF2-40B4-BE49-F238E27FC236}">
                <a16:creationId xmlns:a16="http://schemas.microsoft.com/office/drawing/2014/main" id="{AA6E3D9B-31E5-5CC5-6FB3-84110613C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063" y="2931045"/>
            <a:ext cx="360000" cy="360000"/>
          </a:xfrm>
          <a:prstGeom prst="rect">
            <a:avLst/>
          </a:prstGeom>
        </p:spPr>
      </p:pic>
      <p:pic>
        <p:nvPicPr>
          <p:cNvPr id="20" name="Graphique 34" descr="Visage neutre noir">
            <a:extLst>
              <a:ext uri="{FF2B5EF4-FFF2-40B4-BE49-F238E27FC236}">
                <a16:creationId xmlns:a16="http://schemas.microsoft.com/office/drawing/2014/main" id="{613BC6CA-ED81-933D-4B40-28F019C14B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063" y="4438469"/>
            <a:ext cx="360000" cy="360000"/>
          </a:xfrm>
          <a:prstGeom prst="rect">
            <a:avLst/>
          </a:prstGeom>
        </p:spPr>
      </p:pic>
      <p:pic>
        <p:nvPicPr>
          <p:cNvPr id="21" name="Graphique 38" descr="Visage noir surpris">
            <a:extLst>
              <a:ext uri="{FF2B5EF4-FFF2-40B4-BE49-F238E27FC236}">
                <a16:creationId xmlns:a16="http://schemas.microsoft.com/office/drawing/2014/main" id="{6DFBF865-E5E0-41BE-47C9-BDC14598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63" y="3684757"/>
            <a:ext cx="360000" cy="360000"/>
          </a:xfrm>
          <a:prstGeom prst="rect">
            <a:avLst/>
          </a:prstGeom>
        </p:spPr>
      </p:pic>
      <p:pic>
        <p:nvPicPr>
          <p:cNvPr id="22" name="Graphique 40" descr="Visage amoureux noir">
            <a:extLst>
              <a:ext uri="{FF2B5EF4-FFF2-40B4-BE49-F238E27FC236}">
                <a16:creationId xmlns:a16="http://schemas.microsoft.com/office/drawing/2014/main" id="{ED95F422-12D7-A815-46E3-F07E473B22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9063" y="2177333"/>
            <a:ext cx="360000" cy="360000"/>
          </a:xfrm>
          <a:prstGeom prst="rect">
            <a:avLst/>
          </a:prstGeom>
        </p:spPr>
      </p:pic>
      <p:pic>
        <p:nvPicPr>
          <p:cNvPr id="23" name="Graphique 43" descr="Crâne">
            <a:extLst>
              <a:ext uri="{FF2B5EF4-FFF2-40B4-BE49-F238E27FC236}">
                <a16:creationId xmlns:a16="http://schemas.microsoft.com/office/drawing/2014/main" id="{D9392DC4-86A7-BE33-0CA8-39F1470EC8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9063" y="5170057"/>
            <a:ext cx="360000" cy="360000"/>
          </a:xfrm>
          <a:prstGeom prst="rect">
            <a:avLst/>
          </a:prstGeom>
        </p:spPr>
      </p:pic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25B5F25F-2E92-7A2F-0B24-754502528B18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count,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branches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331A0C66-087B-3A0C-C7A0-3187ACE4B209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A52BD748-E8A2-D9C4-0BBE-C538EF6D2F5A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100% good</a:t>
            </a: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CCD71E0B-3502-B406-ED31-8AFA0249452E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80%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Bu****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7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C1C6-7E51-25AD-636D-2C216AE4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74B2-2B7B-A38F-1516-91C8E566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740" y="1595718"/>
            <a:ext cx="4159623" cy="4805082"/>
          </a:xfrm>
        </p:spPr>
        <p:txBody>
          <a:bodyPr>
            <a:normAutofit/>
          </a:bodyPr>
          <a:lstStyle/>
          <a:p>
            <a:r>
              <a:rPr lang="fr-FR" sz="1800" dirty="0"/>
              <a:t>Cédric HARTLAND</a:t>
            </a:r>
          </a:p>
          <a:p>
            <a:r>
              <a:rPr lang="fr-FR" sz="1800" dirty="0" err="1"/>
              <a:t>Ph.D</a:t>
            </a:r>
            <a:r>
              <a:rPr lang="fr-FR" sz="1800" dirty="0"/>
              <a:t>. in AI – </a:t>
            </a:r>
            <a:r>
              <a:rPr lang="fr-FR" sz="1800" dirty="0" err="1"/>
              <a:t>UPSud</a:t>
            </a:r>
            <a:r>
              <a:rPr lang="fr-FR" sz="1800" dirty="0"/>
              <a:t>, INRIA, CNRS</a:t>
            </a:r>
          </a:p>
          <a:p>
            <a:r>
              <a:rPr lang="fr-FR" sz="1800" dirty="0"/>
              <a:t>Courses in AI &amp; CS </a:t>
            </a:r>
            <a:r>
              <a:rPr lang="fr-FR" sz="1800" dirty="0" err="1"/>
              <a:t>since</a:t>
            </a:r>
            <a:r>
              <a:rPr lang="fr-FR" sz="1800" dirty="0"/>
              <a:t> 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2D49-57B6-961E-BC6E-0A5B2E0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1435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6C7E4A-C20D-56A2-844A-75D8210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6" y="3424427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892CA-AF24-1D3B-763D-A88ACF459A4A}"/>
              </a:ext>
            </a:extLst>
          </p:cNvPr>
          <p:cNvSpPr txBox="1">
            <a:spLocks/>
          </p:cNvSpPr>
          <p:nvPr/>
        </p:nvSpPr>
        <p:spPr>
          <a:xfrm>
            <a:off x="7376460" y="1595718"/>
            <a:ext cx="4159623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2005 – 2010 – </a:t>
            </a:r>
            <a:r>
              <a:rPr lang="fr-FR" sz="1800" dirty="0" err="1"/>
              <a:t>Researcher</a:t>
            </a:r>
            <a:r>
              <a:rPr lang="fr-FR" sz="1800" dirty="0"/>
              <a:t> / </a:t>
            </a:r>
            <a:r>
              <a:rPr lang="fr-FR" sz="1800" dirty="0" err="1"/>
              <a:t>Lecturer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2010 – 2017 – CAST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2017-2019 – </a:t>
            </a:r>
            <a:r>
              <a:rPr lang="fr-FR" sz="1800" dirty="0" err="1"/>
              <a:t>Futurmaster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2019-2022 – </a:t>
            </a:r>
            <a:r>
              <a:rPr lang="fr-FR" sz="1800" dirty="0" err="1"/>
              <a:t>Talentsoft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 – </a:t>
            </a:r>
            <a:r>
              <a:rPr lang="fr-FR" sz="1800" dirty="0" err="1"/>
              <a:t>PlayPlay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2022+ - Thales Digital </a:t>
            </a:r>
            <a:r>
              <a:rPr lang="fr-FR" sz="1800" dirty="0" err="1"/>
              <a:t>Factory</a:t>
            </a:r>
            <a:endParaRPr lang="fr-F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1730-A44B-9B6C-4A29-6C7A618A4F34}"/>
              </a:ext>
            </a:extLst>
          </p:cNvPr>
          <p:cNvSpPr txBox="1"/>
          <p:nvPr/>
        </p:nvSpPr>
        <p:spPr>
          <a:xfrm>
            <a:off x="2859740" y="567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https://github.com/gigacool/craftsmanship-course</a:t>
            </a:r>
          </a:p>
        </p:txBody>
      </p:sp>
    </p:spTree>
    <p:extLst>
      <p:ext uri="{BB962C8B-B14F-4D97-AF65-F5344CB8AC3E}">
        <p14:creationId xmlns:p14="http://schemas.microsoft.com/office/powerpoint/2010/main" val="116583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B38D-2B96-C733-BB6D-F667F105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doubles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BFD8-7C42-461F-1B66-CCEFE2AA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026716" cy="4805082"/>
          </a:xfrm>
        </p:spPr>
        <p:txBody>
          <a:bodyPr/>
          <a:lstStyle/>
          <a:p>
            <a:r>
              <a:rPr lang="en-US" dirty="0"/>
              <a:t>Different types</a:t>
            </a:r>
          </a:p>
          <a:p>
            <a:pPr lvl="1"/>
            <a:r>
              <a:rPr lang="en-US" dirty="0"/>
              <a:t>Stub ~ simulates behavior</a:t>
            </a:r>
          </a:p>
          <a:p>
            <a:pPr lvl="1"/>
            <a:r>
              <a:rPr lang="en-US" dirty="0"/>
              <a:t>Mock ~ substitutes to objects</a:t>
            </a:r>
          </a:p>
          <a:p>
            <a:pPr lvl="1"/>
            <a:r>
              <a:rPr lang="en-US" dirty="0"/>
              <a:t>Spy ~ wraps real functions</a:t>
            </a:r>
          </a:p>
          <a:p>
            <a:pPr lvl="1"/>
            <a:r>
              <a:rPr lang="en-US" dirty="0"/>
              <a:t>Fake ~ working fake implementations</a:t>
            </a:r>
          </a:p>
          <a:p>
            <a:pPr lvl="1"/>
            <a:r>
              <a:rPr lang="en-US" dirty="0"/>
              <a:t>Dummy ~ needed but unused resources</a:t>
            </a:r>
          </a:p>
          <a:p>
            <a:endParaRPr lang="en-US" dirty="0"/>
          </a:p>
          <a:p>
            <a:r>
              <a:rPr lang="en-US" dirty="0"/>
              <a:t>Mocking/doubling is often a mix of those</a:t>
            </a:r>
          </a:p>
          <a:p>
            <a:endParaRPr lang="fr-FR" dirty="0"/>
          </a:p>
        </p:txBody>
      </p:sp>
      <p:pic>
        <p:nvPicPr>
          <p:cNvPr id="4" name="Graphique 4">
            <a:extLst>
              <a:ext uri="{FF2B5EF4-FFF2-40B4-BE49-F238E27FC236}">
                <a16:creationId xmlns:a16="http://schemas.microsoft.com/office/drawing/2014/main" id="{5A0B63AD-8291-3174-96B7-D23AB71CE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989674" y="4278055"/>
            <a:ext cx="1065794" cy="2260305"/>
          </a:xfrm>
          <a:prstGeom prst="rect">
            <a:avLst/>
          </a:prstGeom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AA9ECBE1-07BD-3098-993B-82E45BCA201F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Doubles are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expensive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5B1A942-179A-6271-8D73-507F64EC3DCD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holder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SUT ? Double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8720AA6-1B86-579B-B3FB-E25C1DB2AF09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doubles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6840FE3-F232-B83C-E55D-3E94BD08BDB3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risks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future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5043-D174-9B07-EB3E-8B4E9ACB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/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organs</a:t>
            </a:r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764A491-5A2B-37B1-2152-C0EAF44C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311" y="3274021"/>
            <a:ext cx="1237770" cy="985455"/>
          </a:xfrm>
          <a:prstGeom prst="rect">
            <a:avLst/>
          </a:prstGeom>
        </p:spPr>
      </p:pic>
      <p:pic>
        <p:nvPicPr>
          <p:cNvPr id="5" name="Graphique 6">
            <a:extLst>
              <a:ext uri="{FF2B5EF4-FFF2-40B4-BE49-F238E27FC236}">
                <a16:creationId xmlns:a16="http://schemas.microsoft.com/office/drawing/2014/main" id="{DCE4C0E2-5467-4599-0CF6-EF2E7CCE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623" y="3274021"/>
            <a:ext cx="1290638" cy="104775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BD50C93C-3234-AA83-0F90-59DD6F2A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9225" y="4415653"/>
            <a:ext cx="1293036" cy="1049697"/>
          </a:xfrm>
          <a:prstGeom prst="rect">
            <a:avLst/>
          </a:prstGeom>
        </p:spPr>
      </p:pic>
      <p:sp>
        <p:nvSpPr>
          <p:cNvPr id="7" name="Flèche : droite 8">
            <a:extLst>
              <a:ext uri="{FF2B5EF4-FFF2-40B4-BE49-F238E27FC236}">
                <a16:creationId xmlns:a16="http://schemas.microsoft.com/office/drawing/2014/main" id="{359D3F12-A145-BF7B-013F-63C50D5C7C06}"/>
              </a:ext>
            </a:extLst>
          </p:cNvPr>
          <p:cNvSpPr/>
          <p:nvPr/>
        </p:nvSpPr>
        <p:spPr>
          <a:xfrm>
            <a:off x="4465209" y="3573815"/>
            <a:ext cx="366462" cy="4254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èche : droite 9">
            <a:extLst>
              <a:ext uri="{FF2B5EF4-FFF2-40B4-BE49-F238E27FC236}">
                <a16:creationId xmlns:a16="http://schemas.microsoft.com/office/drawing/2014/main" id="{4ECB031B-6EBD-5C50-9CEE-47FE7CEE3CB2}"/>
              </a:ext>
            </a:extLst>
          </p:cNvPr>
          <p:cNvSpPr/>
          <p:nvPr/>
        </p:nvSpPr>
        <p:spPr>
          <a:xfrm>
            <a:off x="2651431" y="3554023"/>
            <a:ext cx="366462" cy="42545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12">
            <a:extLst>
              <a:ext uri="{FF2B5EF4-FFF2-40B4-BE49-F238E27FC236}">
                <a16:creationId xmlns:a16="http://schemas.microsoft.com/office/drawing/2014/main" id="{29B89D74-00F3-23D0-AB4A-2CA52C7B7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7845" y="2074304"/>
            <a:ext cx="1290978" cy="2191328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038DFC79-114C-EEBA-A388-987A8E4A5B21}"/>
              </a:ext>
            </a:extLst>
          </p:cNvPr>
          <p:cNvSpPr/>
          <p:nvPr/>
        </p:nvSpPr>
        <p:spPr>
          <a:xfrm>
            <a:off x="8166847" y="1705171"/>
            <a:ext cx="2675669" cy="186810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unwanted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usage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4380A42-5469-A144-47B7-875D36568BF1}"/>
              </a:ext>
            </a:extLst>
          </p:cNvPr>
          <p:cNvSpPr/>
          <p:nvPr/>
        </p:nvSpPr>
        <p:spPr>
          <a:xfrm>
            <a:off x="8166847" y="3797896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ability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24083A18-3CE2-B196-936B-58EEB11ECE07}"/>
              </a:ext>
            </a:extLst>
          </p:cNvPr>
          <p:cNvSpPr/>
          <p:nvPr/>
        </p:nvSpPr>
        <p:spPr>
          <a:xfrm>
            <a:off x="8166847" y="4961029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8E4-1EF0-7050-5957-9748E7B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or not 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1EDC-014D-A825-B6C9-27EF5CD4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937939" cy="4805082"/>
          </a:xfrm>
        </p:spPr>
        <p:txBody>
          <a:bodyPr/>
          <a:lstStyle/>
          <a:p>
            <a:r>
              <a:rPr lang="fr-FR" dirty="0"/>
              <a:t>Don’t</a:t>
            </a:r>
          </a:p>
          <a:p>
            <a:pPr lvl="1"/>
            <a:r>
              <a:rPr lang="fr-FR" dirty="0"/>
              <a:t>E2e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/>
              <a:t>Unit </a:t>
            </a:r>
            <a:r>
              <a:rPr lang="fr-FR" dirty="0" err="1"/>
              <a:t>Testing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</a:t>
            </a:r>
          </a:p>
          <a:p>
            <a:pPr lvl="1"/>
            <a:r>
              <a:rPr lang="fr-FR" dirty="0"/>
              <a:t>E2e TDD</a:t>
            </a:r>
          </a:p>
          <a:p>
            <a:pPr lvl="1"/>
            <a:r>
              <a:rPr lang="fr-FR" dirty="0" err="1"/>
              <a:t>Integration</a:t>
            </a:r>
            <a:r>
              <a:rPr lang="fr-FR" dirty="0"/>
              <a:t> TDD</a:t>
            </a:r>
          </a:p>
          <a:p>
            <a:pPr lvl="1"/>
            <a:r>
              <a:rPr lang="fr-FR" dirty="0"/>
              <a:t>Unit TDD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BF0B14-A82D-DA50-CF46-FAD337D82D84}"/>
              </a:ext>
            </a:extLst>
          </p:cNvPr>
          <p:cNvSpPr/>
          <p:nvPr/>
        </p:nvSpPr>
        <p:spPr>
          <a:xfrm>
            <a:off x="4661647" y="3429000"/>
            <a:ext cx="1434353" cy="941294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162F6D-26CD-5805-DDEB-C58900658FD2}"/>
              </a:ext>
            </a:extLst>
          </p:cNvPr>
          <p:cNvSpPr txBox="1">
            <a:spLocks/>
          </p:cNvSpPr>
          <p:nvPr/>
        </p:nvSpPr>
        <p:spPr>
          <a:xfrm>
            <a:off x="6714567" y="1748118"/>
            <a:ext cx="4937939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🤢 </a:t>
            </a:r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test </a:t>
            </a:r>
            <a:r>
              <a:rPr lang="fr-FR" dirty="0" err="1"/>
              <a:t>whay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test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can go </a:t>
            </a:r>
            <a:r>
              <a:rPr lang="fr-FR" dirty="0" err="1"/>
              <a:t>wrong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go </a:t>
            </a:r>
            <a:r>
              <a:rPr lang="fr-FR" dirty="0" err="1"/>
              <a:t>wrong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code design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suck</a:t>
            </a:r>
            <a:endParaRPr lang="fr-FR" dirty="0"/>
          </a:p>
          <a:p>
            <a:endParaRPr lang="fr-FR" dirty="0"/>
          </a:p>
          <a:p>
            <a:r>
              <a:rPr lang="fr-FR" dirty="0"/>
              <a:t>😀 </a:t>
            </a:r>
            <a:r>
              <a:rPr lang="fr-FR" dirty="0" err="1"/>
              <a:t>Your</a:t>
            </a:r>
            <a:r>
              <a:rPr lang="fr-FR" dirty="0"/>
              <a:t> tests expresses a </a:t>
            </a:r>
            <a:r>
              <a:rPr lang="fr-FR" dirty="0" err="1"/>
              <a:t>contract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validate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sure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tend to have </a:t>
            </a:r>
            <a:r>
              <a:rPr lang="fr-FR" dirty="0" err="1"/>
              <a:t>leaner</a:t>
            </a:r>
            <a:r>
              <a:rPr lang="fr-FR" dirty="0"/>
              <a:t> and </a:t>
            </a:r>
            <a:r>
              <a:rPr lang="fr-FR" dirty="0" err="1"/>
              <a:t>cleaner</a:t>
            </a:r>
            <a:r>
              <a:rPr lang="fr-F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9400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00BF-44C8-BCDF-9D31-D325B0E1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Test Driven </a:t>
            </a:r>
            <a:r>
              <a:rPr lang="fr-FR" dirty="0" err="1"/>
              <a:t>Development</a:t>
            </a:r>
            <a:endParaRPr lang="fr-F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20E8D9-3937-0B8F-3FC9-61D1B79B9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15978"/>
              </p:ext>
            </p:extLst>
          </p:nvPr>
        </p:nvGraphicFramePr>
        <p:xfrm>
          <a:off x="5779994" y="1846729"/>
          <a:ext cx="6128123" cy="408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9CB8E65-7F20-9BF0-B5CE-61A1C871CBC6}"/>
              </a:ext>
            </a:extLst>
          </p:cNvPr>
          <p:cNvSpPr/>
          <p:nvPr/>
        </p:nvSpPr>
        <p:spPr>
          <a:xfrm>
            <a:off x="111323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test relevance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C457E2C-DF31-5AEC-299B-B0EF9898E3E5}"/>
              </a:ext>
            </a:extLst>
          </p:cNvPr>
          <p:cNvSpPr/>
          <p:nvPr/>
        </p:nvSpPr>
        <p:spPr>
          <a:xfrm>
            <a:off x="111323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continuous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5603BE1-ADF0-7236-7A57-B5729C3BEB4B}"/>
              </a:ext>
            </a:extLst>
          </p:cNvPr>
          <p:cNvSpPr/>
          <p:nvPr/>
        </p:nvSpPr>
        <p:spPr>
          <a:xfrm>
            <a:off x="111323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usage → 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0B9B7BF-EA0F-A041-155C-1E6E05475B97}"/>
              </a:ext>
            </a:extLst>
          </p:cNvPr>
          <p:cNvSpPr/>
          <p:nvPr/>
        </p:nvSpPr>
        <p:spPr>
          <a:xfrm>
            <a:off x="1588364" y="5284196"/>
            <a:ext cx="2400929" cy="97749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techniques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designing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sustainable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76680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68EF-980C-9D3D-A19D-48412ECC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process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93AB80-B8AE-BA5B-7ECB-C8A15212A2CA}"/>
              </a:ext>
            </a:extLst>
          </p:cNvPr>
          <p:cNvSpPr/>
          <p:nvPr/>
        </p:nvSpPr>
        <p:spPr>
          <a:xfrm>
            <a:off x="3710597" y="1743062"/>
            <a:ext cx="4593678" cy="17316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Make it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it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technical spec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A2C1E6-2879-D1D7-EBB2-B725C6F7584E}"/>
              </a:ext>
            </a:extLst>
          </p:cNvPr>
          <p:cNvSpPr/>
          <p:nvPr/>
        </p:nvSpPr>
        <p:spPr>
          <a:xfrm>
            <a:off x="6404322" y="4373363"/>
            <a:ext cx="4593678" cy="1731600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to green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Take baby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Stuck ? Undo &amp; start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only enough code to pass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Don’t test external dependencies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46B744-DFE1-7679-DC31-D2E1271221C2}"/>
              </a:ext>
            </a:extLst>
          </p:cNvPr>
          <p:cNvSpPr/>
          <p:nvPr/>
        </p:nvSpPr>
        <p:spPr>
          <a:xfrm>
            <a:off x="769886" y="4373363"/>
            <a:ext cx="4593678" cy="173160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up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test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code, not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Restructure one step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4D84AC-D52E-9313-431E-093B4E23A339}"/>
              </a:ext>
            </a:extLst>
          </p:cNvPr>
          <p:cNvSpPr/>
          <p:nvPr/>
        </p:nvSpPr>
        <p:spPr>
          <a:xfrm rot="18123329">
            <a:off x="3253267" y="3524298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AC00B7-F165-898A-F5D2-F2E46C8C089B}"/>
              </a:ext>
            </a:extLst>
          </p:cNvPr>
          <p:cNvSpPr/>
          <p:nvPr/>
        </p:nvSpPr>
        <p:spPr>
          <a:xfrm rot="2700000">
            <a:off x="8195746" y="3524299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557636D-89F0-4B32-0960-36FEE1347841}"/>
              </a:ext>
            </a:extLst>
          </p:cNvPr>
          <p:cNvSpPr/>
          <p:nvPr/>
        </p:nvSpPr>
        <p:spPr>
          <a:xfrm rot="10800000">
            <a:off x="5623753" y="4875005"/>
            <a:ext cx="520378" cy="728319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07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681F-CF46-2FBC-55B2-081B399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A3F4-08D2-4E90-A7A4-3D19F13C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Example by code</a:t>
            </a:r>
          </a:p>
          <a:p>
            <a:pPr lvl="1"/>
            <a:r>
              <a:rPr lang="fr-FR" dirty="0" err="1"/>
              <a:t>fizzbuzz</a:t>
            </a:r>
            <a:endParaRPr lang="fr-FR" dirty="0"/>
          </a:p>
          <a:p>
            <a:pPr lvl="1"/>
            <a:r>
              <a:rPr lang="fr-FR" dirty="0"/>
              <a:t>String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capitalize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013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18CE-3BD2-7639-3A80-68A376B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Just in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70DE-8735-9D57-F104-84D62585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One test ↔ 1 </a:t>
            </a:r>
            <a:r>
              <a:rPr lang="fr-FR" sz="3600" cap="all" dirty="0" err="1"/>
              <a:t>usecase</a:t>
            </a:r>
            <a:r>
              <a:rPr lang="fr-FR" sz="3600" cap="all" dirty="0"/>
              <a:t> ! 👩🏿‍🤝‍🧑🏻</a:t>
            </a:r>
          </a:p>
          <a:p>
            <a:pPr marL="0" indent="0" algn="ctr">
              <a:buNone/>
            </a:pPr>
            <a:r>
              <a:rPr lang="fr-FR" sz="3600" cap="all" dirty="0"/>
              <a:t>🐾 Baby </a:t>
            </a:r>
            <a:r>
              <a:rPr lang="fr-FR" sz="3600" cap="all" dirty="0" err="1"/>
              <a:t>steps</a:t>
            </a:r>
            <a:endParaRPr lang="fr-FR" sz="3600" cap="all" dirty="0"/>
          </a:p>
          <a:p>
            <a:pPr marL="0" indent="0" algn="ctr">
              <a:buNone/>
            </a:pPr>
            <a:r>
              <a:rPr lang="fr-FR" sz="3600" cap="all" dirty="0"/>
              <a:t>Perf </a:t>
            </a:r>
            <a:r>
              <a:rPr lang="fr-FR" sz="3600" cap="all" dirty="0" err="1"/>
              <a:t>testing</a:t>
            </a:r>
            <a:r>
              <a:rPr lang="fr-FR" sz="3600" cap="all" dirty="0"/>
              <a:t> 😷</a:t>
            </a:r>
          </a:p>
        </p:txBody>
      </p:sp>
    </p:spTree>
    <p:extLst>
      <p:ext uri="{BB962C8B-B14F-4D97-AF65-F5344CB8AC3E}">
        <p14:creationId xmlns:p14="http://schemas.microsoft.com/office/powerpoint/2010/main" val="180278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36F3-1619-C7DD-E37C-89201C8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vs. Chicago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C940B8-64BF-41D2-1485-5FC1C81346F0}"/>
              </a:ext>
            </a:extLst>
          </p:cNvPr>
          <p:cNvGrpSpPr/>
          <p:nvPr/>
        </p:nvGrpSpPr>
        <p:grpSpPr>
          <a:xfrm>
            <a:off x="3572970" y="2178424"/>
            <a:ext cx="5046059" cy="3675529"/>
            <a:chOff x="3056962" y="1883803"/>
            <a:chExt cx="5450540" cy="39701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BEA71A-DB66-D367-BEC9-CE3A3C820586}"/>
                </a:ext>
              </a:extLst>
            </p:cNvPr>
            <p:cNvSpPr/>
            <p:nvPr/>
          </p:nvSpPr>
          <p:spPr>
            <a:xfrm>
              <a:off x="5262280" y="188380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5198C7-46BC-3E87-26F5-C0D0EC1D7C55}"/>
                </a:ext>
              </a:extLst>
            </p:cNvPr>
            <p:cNvSpPr/>
            <p:nvPr/>
          </p:nvSpPr>
          <p:spPr>
            <a:xfrm>
              <a:off x="3971363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30BDB3-6B82-2FA6-8DD1-9A3239F3ACEA}"/>
                </a:ext>
              </a:extLst>
            </p:cNvPr>
            <p:cNvSpPr/>
            <p:nvPr/>
          </p:nvSpPr>
          <p:spPr>
            <a:xfrm>
              <a:off x="3056963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74F59AD-44B1-2CBE-9033-417B4F4EFCC4}"/>
                </a:ext>
              </a:extLst>
            </p:cNvPr>
            <p:cNvSpPr/>
            <p:nvPr/>
          </p:nvSpPr>
          <p:spPr>
            <a:xfrm>
              <a:off x="3056962" y="488819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A1-1-1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856C08-734F-2FD2-0860-46E25FFBE0C5}"/>
                </a:ext>
              </a:extLst>
            </p:cNvPr>
            <p:cNvSpPr/>
            <p:nvPr/>
          </p:nvSpPr>
          <p:spPr>
            <a:xfrm>
              <a:off x="4966446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A1-2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BFD7A0C6-ABF2-B16D-1651-A0F7A5A54B07}"/>
                </a:ext>
              </a:extLst>
            </p:cNvPr>
            <p:cNvSpPr/>
            <p:nvPr/>
          </p:nvSpPr>
          <p:spPr>
            <a:xfrm>
              <a:off x="5262280" y="5065059"/>
              <a:ext cx="1228165" cy="788895"/>
            </a:xfrm>
            <a:prstGeom prst="flowChartMagneticDisk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E47A70-05AC-7365-03F3-E663A300DB4F}"/>
                </a:ext>
              </a:extLst>
            </p:cNvPr>
            <p:cNvSpPr/>
            <p:nvPr/>
          </p:nvSpPr>
          <p:spPr>
            <a:xfrm>
              <a:off x="6840067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A2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22B9BF80-5C29-EE4D-9FD6-7474C1B8051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5149802" y="2175577"/>
              <a:ext cx="601476" cy="1290917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B8FEB0E-8AA8-D5A4-D9B9-975D79503D6D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16200000" flipH="1">
              <a:off x="6584153" y="2032141"/>
              <a:ext cx="601476" cy="157778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D8090D49-8073-ACA0-1A2C-B115449EC3AE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4197536" y="3451412"/>
              <a:ext cx="300691" cy="914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D4E1642-02DE-A0E5-1AB3-3B77EBCC062A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5400000">
              <a:off x="3794311" y="4791822"/>
              <a:ext cx="192741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19C54BF3-AEF9-BDF1-9C27-9FF5A4653584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152277" y="3411070"/>
              <a:ext cx="300691" cy="9950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34D7040-643E-0A25-5DB4-CF42AD0CCBAF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5653460" y="4842155"/>
              <a:ext cx="369607" cy="7619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C63CA185-B499-05A0-38DE-6D91E1A13C22}"/>
              </a:ext>
            </a:extLst>
          </p:cNvPr>
          <p:cNvSpPr/>
          <p:nvPr/>
        </p:nvSpPr>
        <p:spPr>
          <a:xfrm>
            <a:off x="2672657" y="2070846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01CCB181-DA0E-6147-6775-604390038155}"/>
              </a:ext>
            </a:extLst>
          </p:cNvPr>
          <p:cNvSpPr/>
          <p:nvPr/>
        </p:nvSpPr>
        <p:spPr>
          <a:xfrm flipV="1">
            <a:off x="8775276" y="2070845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5B723DF6-B9E0-7B9B-CEFB-B21FAA88DEAC}"/>
              </a:ext>
            </a:extLst>
          </p:cNvPr>
          <p:cNvSpPr/>
          <p:nvPr/>
        </p:nvSpPr>
        <p:spPr>
          <a:xfrm>
            <a:off x="966217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out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F5DE2F58-07FD-5AAB-4CAA-1DE4A35F00C9}"/>
              </a:ext>
            </a:extLst>
          </p:cNvPr>
          <p:cNvSpPr/>
          <p:nvPr/>
        </p:nvSpPr>
        <p:spPr>
          <a:xfrm>
            <a:off x="9880362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Outside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London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22525316-1925-E3BE-0C13-18D0EF08192A}"/>
              </a:ext>
            </a:extLst>
          </p:cNvPr>
          <p:cNvSpPr/>
          <p:nvPr/>
        </p:nvSpPr>
        <p:spPr>
          <a:xfrm>
            <a:off x="10138788" y="4781421"/>
            <a:ext cx="1594397" cy="84258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of test doubles</a:t>
            </a:r>
          </a:p>
        </p:txBody>
      </p:sp>
    </p:spTree>
    <p:extLst>
      <p:ext uri="{BB962C8B-B14F-4D97-AF65-F5344CB8AC3E}">
        <p14:creationId xmlns:p14="http://schemas.microsoft.com/office/powerpoint/2010/main" val="313646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1BC-89FB-7ADA-A979-00A28C1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100% code cover-mir-</a:t>
            </a:r>
            <a:r>
              <a:rPr lang="fr-FR" dirty="0" err="1"/>
              <a:t>age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EAAE-7E7F-826B-B63C-E0A0B1D4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1426302"/>
            <a:ext cx="11115546" cy="40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3BD5-CF5C-01DB-8A25-45782A1E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ATDD Acceptance Test Driven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2BBF-7458-053F-C1B8-1442DB4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7"/>
            <a:ext cx="4803469" cy="4966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dirty="0"/>
              <a:t>GIVEN</a:t>
            </a:r>
            <a:r>
              <a:rPr lang="fr-FR" sz="1600" dirty="0"/>
              <a:t> a </a:t>
            </a:r>
            <a:r>
              <a:rPr lang="fr-FR" sz="1600" dirty="0" err="1"/>
              <a:t>need</a:t>
            </a:r>
            <a:r>
              <a:rPr lang="fr-FR" sz="1600" dirty="0"/>
              <a:t> for </a:t>
            </a:r>
            <a:r>
              <a:rPr lang="fr-FR" sz="1600" dirty="0" err="1"/>
              <a:t>debugging</a:t>
            </a:r>
            <a:r>
              <a:rPr lang="fr-FR" sz="1600" dirty="0"/>
              <a:t> </a:t>
            </a:r>
            <a:r>
              <a:rPr lang="fr-FR" sz="1600" dirty="0" err="1"/>
              <a:t>specs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WHEN</a:t>
            </a:r>
            <a:r>
              <a:rPr lang="fr-FR" sz="1600" dirty="0"/>
              <a:t> the </a:t>
            </a:r>
            <a:r>
              <a:rPr lang="fr-FR" sz="1600" b="1" dirty="0"/>
              <a:t>3 amigos </a:t>
            </a:r>
            <a:r>
              <a:rPr lang="fr-FR" sz="1600" dirty="0" err="1"/>
              <a:t>align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need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THEN</a:t>
            </a:r>
            <a:r>
              <a:rPr lang="fr-FR" sz="1600" dirty="0"/>
              <a:t>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a shorter lead time</a:t>
            </a:r>
          </a:p>
          <a:p>
            <a:pPr marL="0" indent="0">
              <a:buNone/>
            </a:pPr>
            <a:r>
              <a:rPr lang="fr-FR" sz="1600" b="1" dirty="0"/>
              <a:t>AND</a:t>
            </a:r>
            <a:r>
              <a:rPr lang="fr-FR" sz="1600" dirty="0"/>
              <a:t> </a:t>
            </a:r>
            <a:r>
              <a:rPr lang="fr-FR" sz="1600" dirty="0" err="1"/>
              <a:t>lower</a:t>
            </a:r>
            <a:r>
              <a:rPr lang="fr-FR" sz="1600" dirty="0"/>
              <a:t> code rewrite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68A71-E5D4-2B4B-63E4-298B290F5F31}"/>
              </a:ext>
            </a:extLst>
          </p:cNvPr>
          <p:cNvSpPr/>
          <p:nvPr/>
        </p:nvSpPr>
        <p:spPr>
          <a:xfrm>
            <a:off x="8556812" y="2891117"/>
            <a:ext cx="1075765" cy="1075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fail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4E658-E414-5634-5CA4-7180B890D1A6}"/>
              </a:ext>
            </a:extLst>
          </p:cNvPr>
          <p:cNvSpPr/>
          <p:nvPr/>
        </p:nvSpPr>
        <p:spPr>
          <a:xfrm>
            <a:off x="9479518" y="3966881"/>
            <a:ext cx="1075765" cy="10757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D060A2-4AE2-9A24-B5A1-82EFBD9B552C}"/>
              </a:ext>
            </a:extLst>
          </p:cNvPr>
          <p:cNvSpPr/>
          <p:nvPr/>
        </p:nvSpPr>
        <p:spPr>
          <a:xfrm>
            <a:off x="7655860" y="3966882"/>
            <a:ext cx="1075765" cy="107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refactor</a:t>
            </a:r>
            <a:endParaRPr lang="fr-FR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915A2B-C746-8C61-A902-9D06A1C66EEE}"/>
              </a:ext>
            </a:extLst>
          </p:cNvPr>
          <p:cNvSpPr/>
          <p:nvPr/>
        </p:nvSpPr>
        <p:spPr>
          <a:xfrm>
            <a:off x="4829734" y="3580184"/>
            <a:ext cx="1882590" cy="77339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Failing</a:t>
            </a:r>
            <a:r>
              <a:rPr lang="fr-FR" sz="1600" dirty="0"/>
              <a:t> acceptance 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5834C4-0B37-62D2-9154-2F4CBC07CCCE}"/>
              </a:ext>
            </a:extLst>
          </p:cNvPr>
          <p:cNvCxnSpPr>
            <a:cxnSpLocks/>
            <a:stCxn id="6" idx="7"/>
            <a:endCxn id="4" idx="3"/>
          </p:cNvCxnSpPr>
          <p:nvPr/>
        </p:nvCxnSpPr>
        <p:spPr>
          <a:xfrm flipV="1">
            <a:off x="8574083" y="3809340"/>
            <a:ext cx="140271" cy="315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84454-0B08-954A-D5CC-E140E90688D0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475035" y="3809340"/>
            <a:ext cx="162025" cy="31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691971-C9A0-8AC3-32DC-ECA642C3694D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8731625" y="4504764"/>
            <a:ext cx="747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C838CA-162D-82C5-002F-86C04375979A}"/>
              </a:ext>
            </a:extLst>
          </p:cNvPr>
          <p:cNvCxnSpPr>
            <a:cxnSpLocks/>
            <a:stCxn id="5" idx="4"/>
            <a:endCxn id="10" idx="2"/>
          </p:cNvCxnSpPr>
          <p:nvPr/>
        </p:nvCxnSpPr>
        <p:spPr>
          <a:xfrm rot="5400000" flipH="1">
            <a:off x="7549680" y="2574926"/>
            <a:ext cx="689069" cy="4246372"/>
          </a:xfrm>
          <a:prstGeom prst="curvedConnector3">
            <a:avLst>
              <a:gd name="adj1" fmla="val -1047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89DA114-1626-F95F-5329-91B2B3CA7B7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6976929" y="1842760"/>
            <a:ext cx="531525" cy="2943325"/>
          </a:xfrm>
          <a:prstGeom prst="curvedConnector3">
            <a:avLst>
              <a:gd name="adj1" fmla="val 1726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3477E2-E883-519A-EFF4-EDCBE12534EF}"/>
              </a:ext>
            </a:extLst>
          </p:cNvPr>
          <p:cNvSpPr txBox="1"/>
          <p:nvPr/>
        </p:nvSpPr>
        <p:spPr>
          <a:xfrm>
            <a:off x="7316171" y="583668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5E65C-72A1-BCE0-E029-21FB893CFC45}"/>
              </a:ext>
            </a:extLst>
          </p:cNvPr>
          <p:cNvSpPr/>
          <p:nvPr/>
        </p:nvSpPr>
        <p:spPr>
          <a:xfrm>
            <a:off x="7236610" y="2716305"/>
            <a:ext cx="3722085" cy="27880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16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E7AB-8859-E7F9-6409-6FB23B50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crisis</a:t>
            </a:r>
            <a:r>
              <a:rPr lang="fr-FR" dirty="0"/>
              <a:t>, engineering &amp; </a:t>
            </a:r>
            <a:r>
              <a:rPr lang="fr-FR" dirty="0" err="1"/>
              <a:t>crafts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BED17-CED3-8C58-AB44-F005EDDD7BBA}"/>
              </a:ext>
            </a:extLst>
          </p:cNvPr>
          <p:cNvGrpSpPr/>
          <p:nvPr/>
        </p:nvGrpSpPr>
        <p:grpSpPr>
          <a:xfrm>
            <a:off x="1168545" y="1497107"/>
            <a:ext cx="9854910" cy="4425960"/>
            <a:chOff x="2521005" y="2555188"/>
            <a:chExt cx="4809489" cy="216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DFB2C61-D94C-A80D-8EF3-2BAE05C0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7" r="31128"/>
            <a:stretch/>
          </p:blipFill>
          <p:spPr bwMode="auto">
            <a:xfrm>
              <a:off x="2521005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1BE3F839-F07D-1C9E-A147-91E18CCB8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69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861E49-6444-02C9-0B70-C8A7F2BB7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0" r="31084"/>
            <a:stretch/>
          </p:blipFill>
          <p:spPr bwMode="auto">
            <a:xfrm>
              <a:off x="5891733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16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3048A6-28D6-EA81-5BFC-A1FAAAF0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Programmation collaborative</a:t>
            </a:r>
          </a:p>
        </p:txBody>
      </p:sp>
      <p:pic>
        <p:nvPicPr>
          <p:cNvPr id="1026" name="Picture 2" descr="group of people using laptop computer">
            <a:extLst>
              <a:ext uri="{FF2B5EF4-FFF2-40B4-BE49-F238E27FC236}">
                <a16:creationId xmlns:a16="http://schemas.microsoft.com/office/drawing/2014/main" id="{3903516A-C7A1-0E21-9A5A-E16AE47C35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14035" r="-13" b="35351"/>
          <a:stretch/>
        </p:blipFill>
        <p:spPr bwMode="auto">
          <a:xfrm>
            <a:off x="251927" y="2575249"/>
            <a:ext cx="11691257" cy="394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B76A3-BD0D-CFD8-DD98-48CCDD93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Efficient Collaboration</a:t>
            </a:r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4C4F2D97-110B-AB19-F9A2-E3210A70009C}"/>
              </a:ext>
            </a:extLst>
          </p:cNvPr>
          <p:cNvSpPr/>
          <p:nvPr/>
        </p:nvSpPr>
        <p:spPr>
          <a:xfrm>
            <a:off x="1026367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Pair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6375C054-D876-81C7-DA95-FB14FD80CD49}"/>
              </a:ext>
            </a:extLst>
          </p:cNvPr>
          <p:cNvSpPr/>
          <p:nvPr/>
        </p:nvSpPr>
        <p:spPr>
          <a:xfrm>
            <a:off x="4416490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Mob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33047878-3592-C9E7-1C7D-7D77966B8BD5}"/>
              </a:ext>
            </a:extLst>
          </p:cNvPr>
          <p:cNvSpPr/>
          <p:nvPr/>
        </p:nvSpPr>
        <p:spPr>
          <a:xfrm>
            <a:off x="7806613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Code </a:t>
            </a:r>
          </a:p>
          <a:p>
            <a:pPr algn="ctr"/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54558CB-2A0B-4D08-A1DB-8F0C5EF65006}"/>
              </a:ext>
            </a:extLst>
          </p:cNvPr>
          <p:cNvSpPr/>
          <p:nvPr/>
        </p:nvSpPr>
        <p:spPr>
          <a:xfrm>
            <a:off x="1026367" y="4276531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 as</a:t>
            </a:r>
          </a:p>
          <a:p>
            <a:pPr algn="ctr"/>
            <a:r>
              <a:rPr lang="fr-FR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2329462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7609D62-6C7F-B2A0-BA7C-81A588159ABA}"/>
              </a:ext>
            </a:extLst>
          </p:cNvPr>
          <p:cNvGrpSpPr/>
          <p:nvPr/>
        </p:nvGrpSpPr>
        <p:grpSpPr>
          <a:xfrm>
            <a:off x="6002156" y="2662436"/>
            <a:ext cx="1617209" cy="2250384"/>
            <a:chOff x="3691171" y="2753810"/>
            <a:chExt cx="1617209" cy="2250384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3055837"/>
              <a:ext cx="751931" cy="751931"/>
            </a:xfrm>
            <a:prstGeom prst="rect">
              <a:avLst/>
            </a:prstGeom>
          </p:spPr>
        </p:pic>
        <p:pic>
          <p:nvPicPr>
            <p:cNvPr id="24" name="Graphique 23" descr="Ordinateur portable avec un remplissage uni">
              <a:extLst>
                <a:ext uri="{FF2B5EF4-FFF2-40B4-BE49-F238E27FC236}">
                  <a16:creationId xmlns:a16="http://schemas.microsoft.com/office/drawing/2014/main" id="{D12B7336-5621-E57B-5451-7CF677D5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2753810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3055837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4252263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3950236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4252263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351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?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manages keyboard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guidance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5033077" y="493958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switches </a:t>
            </a:r>
            <a:r>
              <a:rPr lang="fr-FR" dirty="0" err="1"/>
              <a:t>from</a:t>
            </a:r>
            <a:r>
              <a:rPr lang="fr-FR" dirty="0"/>
              <a:t> time to time</a:t>
            </a:r>
          </a:p>
        </p:txBody>
      </p:sp>
    </p:spTree>
    <p:extLst>
      <p:ext uri="{BB962C8B-B14F-4D97-AF65-F5344CB8AC3E}">
        <p14:creationId xmlns:p14="http://schemas.microsoft.com/office/powerpoint/2010/main" val="1001995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</a:t>
            </a:r>
            <a:r>
              <a:rPr lang="fr-FR" dirty="0" err="1"/>
              <a:t>strong</a:t>
            </a:r>
            <a:r>
              <a:rPr lang="fr-FR" dirty="0"/>
              <a:t>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writes</a:t>
            </a:r>
            <a:r>
              <a:rPr lang="fr-FR" dirty="0"/>
              <a:t> the code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express solution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4919730" y="4917282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are not </a:t>
            </a:r>
            <a:r>
              <a:rPr lang="fr-FR" dirty="0" err="1"/>
              <a:t>switched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978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449" y="214025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silent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810" y="244227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6088" y="2442277"/>
            <a:ext cx="751931" cy="751931"/>
          </a:xfrm>
          <a:prstGeom prst="rect">
            <a:avLst/>
          </a:prstGeom>
        </p:spPr>
      </p:pic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1853145" y="4380463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one can talk, </a:t>
            </a:r>
            <a:r>
              <a:rPr lang="fr-FR" dirty="0" err="1"/>
              <a:t>draw</a:t>
            </a:r>
            <a:r>
              <a:rPr lang="fr-FR" dirty="0"/>
              <a:t>, comment</a:t>
            </a:r>
          </a:p>
        </p:txBody>
      </p:sp>
      <p:sp>
        <p:nvSpPr>
          <p:cNvPr id="3" name="Carré corné 2">
            <a:extLst>
              <a:ext uri="{FF2B5EF4-FFF2-40B4-BE49-F238E27FC236}">
                <a16:creationId xmlns:a16="http://schemas.microsoft.com/office/drawing/2014/main" id="{344FD083-106A-D8BB-0995-FBA1333B1284}"/>
              </a:ext>
            </a:extLst>
          </p:cNvPr>
          <p:cNvSpPr/>
          <p:nvPr/>
        </p:nvSpPr>
        <p:spPr>
          <a:xfrm>
            <a:off x="8915965" y="2068313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Help building </a:t>
            </a:r>
            <a:r>
              <a:rPr lang="fr-FR" dirty="0" err="1"/>
              <a:t>alignment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396F0AF-81D1-67D5-FD77-49C09078384F}"/>
              </a:ext>
            </a:extLst>
          </p:cNvPr>
          <p:cNvSpPr/>
          <p:nvPr/>
        </p:nvSpPr>
        <p:spPr>
          <a:xfrm>
            <a:off x="8915965" y="3333024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Naming</a:t>
            </a:r>
            <a:r>
              <a:rPr lang="fr-FR" dirty="0"/>
              <a:t> convergence</a:t>
            </a:r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4A4B6718-1B22-AAFC-950A-971D89EF5911}"/>
              </a:ext>
            </a:extLst>
          </p:cNvPr>
          <p:cNvSpPr/>
          <p:nvPr/>
        </p:nvSpPr>
        <p:spPr>
          <a:xfrm>
            <a:off x="8895500" y="4597735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intention</a:t>
            </a:r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72F27900-96E9-32FF-FBD4-7915544347DC}"/>
              </a:ext>
            </a:extLst>
          </p:cNvPr>
          <p:cNvSpPr/>
          <p:nvPr/>
        </p:nvSpPr>
        <p:spPr>
          <a:xfrm>
            <a:off x="6095998" y="2892181"/>
            <a:ext cx="2506816" cy="199205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Let code </a:t>
            </a:r>
            <a:r>
              <a:rPr lang="fr-FR" dirty="0" err="1"/>
              <a:t>speak</a:t>
            </a:r>
            <a:r>
              <a:rPr lang="fr-FR" dirty="0"/>
              <a:t> out </a:t>
            </a:r>
            <a:r>
              <a:rPr lang="fr-FR" dirty="0" err="1"/>
              <a:t>loud</a:t>
            </a:r>
            <a:r>
              <a:rPr lang="fr-FR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4119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ping </a:t>
            </a:r>
            <a:r>
              <a:rPr lang="fr-FR" dirty="0" err="1"/>
              <a:t>pong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720974" y="4180931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55014" y="2782669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231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</a:t>
            </a:r>
            <a:r>
              <a:rPr lang="fr-FR" dirty="0" err="1"/>
              <a:t>evil</a:t>
            </a:r>
            <a:r>
              <a:rPr lang="fr-FR" dirty="0"/>
              <a:t> </a:t>
            </a:r>
            <a:r>
              <a:rPr lang="fr-FR" dirty="0" err="1"/>
              <a:t>twin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450728" y="4191306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03461" y="2804577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008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14A172-351B-BE80-B668-C051EA9F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14ADB848-45F8-49E0-4617-B0BE5FDBF3B4}"/>
              </a:ext>
            </a:extLst>
          </p:cNvPr>
          <p:cNvSpPr/>
          <p:nvPr/>
        </p:nvSpPr>
        <p:spPr>
          <a:xfrm>
            <a:off x="978695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exhausting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9015D04-4606-952E-886D-6F340D504B87}"/>
              </a:ext>
            </a:extLst>
          </p:cNvPr>
          <p:cNvSpPr/>
          <p:nvPr/>
        </p:nvSpPr>
        <p:spPr>
          <a:xfrm>
            <a:off x="978695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breaks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079E73A2-DCE4-5559-9D4F-6DB3341B7DF3}"/>
              </a:ext>
            </a:extLst>
          </p:cNvPr>
          <p:cNvSpPr/>
          <p:nvPr/>
        </p:nvSpPr>
        <p:spPr>
          <a:xfrm>
            <a:off x="3628493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Time </a:t>
            </a:r>
            <a:r>
              <a:rPr lang="fr-FR" dirty="0" err="1"/>
              <a:t>boxed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131A1A8F-B3F8-8360-2A1D-67684B45F174}"/>
              </a:ext>
            </a:extLst>
          </p:cNvPr>
          <p:cNvSpPr/>
          <p:nvPr/>
        </p:nvSpPr>
        <p:spPr>
          <a:xfrm>
            <a:off x="3628493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yes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agree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8670BF65-C426-56E8-367C-29EA5448035E}"/>
              </a:ext>
            </a:extLst>
          </p:cNvPr>
          <p:cNvSpPr/>
          <p:nvPr/>
        </p:nvSpPr>
        <p:spPr>
          <a:xfrm>
            <a:off x="6278291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no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disagree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C45E9CB5-92E6-56A6-F8E9-0CA0291D4672}"/>
              </a:ext>
            </a:extLst>
          </p:cNvPr>
          <p:cNvSpPr/>
          <p:nvPr/>
        </p:nvSpPr>
        <p:spPr>
          <a:xfrm>
            <a:off x="6278291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Leap</a:t>
            </a:r>
            <a:r>
              <a:rPr lang="fr-FR" dirty="0"/>
              <a:t> of </a:t>
            </a:r>
            <a:r>
              <a:rPr lang="fr-FR" dirty="0" err="1"/>
              <a:t>faith</a:t>
            </a:r>
            <a:r>
              <a:rPr lang="fr-FR" dirty="0"/>
              <a:t> </a:t>
            </a:r>
            <a:r>
              <a:rPr lang="fr-FR" dirty="0" err="1"/>
              <a:t>sometimes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BA59956-7FF4-5546-2D69-90992C05D73B}"/>
              </a:ext>
            </a:extLst>
          </p:cNvPr>
          <p:cNvSpPr/>
          <p:nvPr/>
        </p:nvSpPr>
        <p:spPr>
          <a:xfrm>
            <a:off x="978695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 </a:t>
            </a:r>
            <a:r>
              <a:rPr lang="fr-FR" dirty="0" err="1"/>
              <a:t>common</a:t>
            </a:r>
            <a:r>
              <a:rPr lang="fr-FR" dirty="0"/>
              <a:t> objective</a:t>
            </a:r>
          </a:p>
        </p:txBody>
      </p:sp>
      <p:sp>
        <p:nvSpPr>
          <p:cNvPr id="11" name="Carré corné 10">
            <a:extLst>
              <a:ext uri="{FF2B5EF4-FFF2-40B4-BE49-F238E27FC236}">
                <a16:creationId xmlns:a16="http://schemas.microsoft.com/office/drawing/2014/main" id="{33D4CC45-1581-F6A8-7CB3-6259123B3A98}"/>
              </a:ext>
            </a:extLst>
          </p:cNvPr>
          <p:cNvSpPr/>
          <p:nvPr/>
        </p:nvSpPr>
        <p:spPr>
          <a:xfrm>
            <a:off x="3628493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Retrospect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session</a:t>
            </a:r>
          </a:p>
        </p:txBody>
      </p:sp>
      <p:sp>
        <p:nvSpPr>
          <p:cNvPr id="12" name="Carré corné 11">
            <a:extLst>
              <a:ext uri="{FF2B5EF4-FFF2-40B4-BE49-F238E27FC236}">
                <a16:creationId xmlns:a16="http://schemas.microsoft.com/office/drawing/2014/main" id="{E0FACAC9-76EE-71AF-35F2-5BD11AA88744}"/>
              </a:ext>
            </a:extLst>
          </p:cNvPr>
          <p:cNvSpPr/>
          <p:nvPr/>
        </p:nvSpPr>
        <p:spPr>
          <a:xfrm>
            <a:off x="6278291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Open</a:t>
            </a:r>
          </a:p>
          <a:p>
            <a:pPr algn="ctr"/>
            <a:r>
              <a:rPr lang="fr-FR" dirty="0"/>
              <a:t>communication</a:t>
            </a:r>
          </a:p>
        </p:txBody>
      </p:sp>
      <p:sp>
        <p:nvSpPr>
          <p:cNvPr id="13" name="Carré corné 12">
            <a:extLst>
              <a:ext uri="{FF2B5EF4-FFF2-40B4-BE49-F238E27FC236}">
                <a16:creationId xmlns:a16="http://schemas.microsoft.com/office/drawing/2014/main" id="{C47C111E-C206-393F-05A3-4529E0B03488}"/>
              </a:ext>
            </a:extLst>
          </p:cNvPr>
          <p:cNvSpPr/>
          <p:nvPr/>
        </p:nvSpPr>
        <p:spPr>
          <a:xfrm>
            <a:off x="8928089" y="1767241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Silence</a:t>
            </a:r>
          </a:p>
          <a:p>
            <a:pPr algn="ctr"/>
            <a:r>
              <a:rPr lang="fr-FR" dirty="0" err="1"/>
              <a:t>stinks</a:t>
            </a:r>
            <a:endParaRPr lang="fr-FR" dirty="0"/>
          </a:p>
        </p:txBody>
      </p:sp>
      <p:sp>
        <p:nvSpPr>
          <p:cNvPr id="14" name="Carré corné 13">
            <a:extLst>
              <a:ext uri="{FF2B5EF4-FFF2-40B4-BE49-F238E27FC236}">
                <a16:creationId xmlns:a16="http://schemas.microsoft.com/office/drawing/2014/main" id="{5E4AF6FE-6094-987E-92DF-1664BE2AA051}"/>
              </a:ext>
            </a:extLst>
          </p:cNvPr>
          <p:cNvSpPr/>
          <p:nvPr/>
        </p:nvSpPr>
        <p:spPr>
          <a:xfrm>
            <a:off x="8928089" y="3169774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Don’t change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F85FA064-45F2-778B-DF70-519F31FC0794}"/>
              </a:ext>
            </a:extLst>
          </p:cNvPr>
          <p:cNvSpPr/>
          <p:nvPr/>
        </p:nvSpPr>
        <p:spPr>
          <a:xfrm>
            <a:off x="8928089" y="4572307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Everyone</a:t>
            </a:r>
            <a:r>
              <a:rPr lang="fr-FR" dirty="0"/>
              <a:t> has </a:t>
            </a:r>
            <a:r>
              <a:rPr lang="fr-FR" dirty="0" err="1"/>
              <a:t>own</a:t>
            </a:r>
            <a:r>
              <a:rPr lang="fr-FR" dirty="0"/>
              <a:t> computer</a:t>
            </a:r>
          </a:p>
        </p:txBody>
      </p:sp>
    </p:spTree>
    <p:extLst>
      <p:ext uri="{BB962C8B-B14F-4D97-AF65-F5344CB8AC3E}">
        <p14:creationId xmlns:p14="http://schemas.microsoft.com/office/powerpoint/2010/main" val="229332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Mob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A05CB5-9ACC-D6AE-17E7-FE02B33537A9}"/>
              </a:ext>
            </a:extLst>
          </p:cNvPr>
          <p:cNvGrpSpPr/>
          <p:nvPr/>
        </p:nvGrpSpPr>
        <p:grpSpPr>
          <a:xfrm>
            <a:off x="6002156" y="2813449"/>
            <a:ext cx="1617209" cy="1948357"/>
            <a:chOff x="6002156" y="2964463"/>
            <a:chExt cx="1617209" cy="1948357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2964463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2964463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4160889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1243" y="3592107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4160889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33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Arrow: Left-Right 3080">
            <a:extLst>
              <a:ext uri="{FF2B5EF4-FFF2-40B4-BE49-F238E27FC236}">
                <a16:creationId xmlns:a16="http://schemas.microsoft.com/office/drawing/2014/main" id="{43900F57-CF7B-01F8-6E3B-A3D8A289D7DC}"/>
              </a:ext>
            </a:extLst>
          </p:cNvPr>
          <p:cNvSpPr/>
          <p:nvPr/>
        </p:nvSpPr>
        <p:spPr>
          <a:xfrm>
            <a:off x="6340376" y="3484633"/>
            <a:ext cx="4378043" cy="1183852"/>
          </a:xfrm>
          <a:prstGeom prst="leftRight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883AC-CB56-BD5B-8137-5070ABB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↮ Code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5D827-36D5-0BD7-0082-9B596374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76" y="1577788"/>
            <a:ext cx="3257500" cy="46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96FB-5D6A-65E2-4DD2-8AAE998570C7}"/>
              </a:ext>
            </a:extLst>
          </p:cNvPr>
          <p:cNvSpPr txBox="1"/>
          <p:nvPr/>
        </p:nvSpPr>
        <p:spPr>
          <a:xfrm>
            <a:off x="3884925" y="5280212"/>
            <a:ext cx="16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b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</a:t>
            </a: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8231-107E-206E-A8F1-6D73C8E9B9EA}"/>
              </a:ext>
            </a:extLst>
          </p:cNvPr>
          <p:cNvSpPr txBox="1"/>
          <p:nvPr/>
        </p:nvSpPr>
        <p:spPr>
          <a:xfrm>
            <a:off x="2482390" y="49108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713-0D31-3B92-77DB-621B83C7D95B}"/>
              </a:ext>
            </a:extLst>
          </p:cNvPr>
          <p:cNvSpPr txBox="1"/>
          <p:nvPr/>
        </p:nvSpPr>
        <p:spPr>
          <a:xfrm>
            <a:off x="2570734" y="232432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9C9D2-FD38-ABB9-CB31-F306A13446EB}"/>
              </a:ext>
            </a:extLst>
          </p:cNvPr>
          <p:cNvSpPr txBox="1"/>
          <p:nvPr/>
        </p:nvSpPr>
        <p:spPr>
          <a:xfrm>
            <a:off x="5933803" y="460430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Auto</a:t>
            </a:r>
            <a:br>
              <a:rPr lang="fr-FR" dirty="0"/>
            </a:br>
            <a:r>
              <a:rPr lang="fr-FR" dirty="0"/>
              <a:t>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C44F7-C530-1C1B-14BA-C28DAAF6A16F}"/>
              </a:ext>
            </a:extLst>
          </p:cNvPr>
          <p:cNvSpPr txBox="1"/>
          <p:nvPr/>
        </p:nvSpPr>
        <p:spPr>
          <a:xfrm>
            <a:off x="6080062" y="314759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Clean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24104-18E6-71DA-440D-7D3F6B72D9DB}"/>
              </a:ext>
            </a:extLst>
          </p:cNvPr>
          <p:cNvSpPr txBox="1"/>
          <p:nvPr/>
        </p:nvSpPr>
        <p:spPr>
          <a:xfrm>
            <a:off x="7428827" y="188507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180ED-FBFB-B2CB-BEA0-499C1F73CCE4}"/>
              </a:ext>
            </a:extLst>
          </p:cNvPr>
          <p:cNvSpPr txBox="1"/>
          <p:nvPr/>
        </p:nvSpPr>
        <p:spPr>
          <a:xfrm>
            <a:off x="10592500" y="4205945"/>
            <a:ext cx="8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4916-913C-7326-2C15-BA82B0D526B0}"/>
              </a:ext>
            </a:extLst>
          </p:cNvPr>
          <p:cNvSpPr txBox="1"/>
          <p:nvPr/>
        </p:nvSpPr>
        <p:spPr>
          <a:xfrm>
            <a:off x="10405007" y="3261427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/>
              <a:t>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C417-BDD1-C345-6F27-EB8B344F0BB6}"/>
              </a:ext>
            </a:extLst>
          </p:cNvPr>
          <p:cNvSpPr txBox="1"/>
          <p:nvPr/>
        </p:nvSpPr>
        <p:spPr>
          <a:xfrm>
            <a:off x="7970641" y="4482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DE1A1-3AA7-145B-BF65-9EC22D3267C7}"/>
              </a:ext>
            </a:extLst>
          </p:cNvPr>
          <p:cNvSpPr txBox="1"/>
          <p:nvPr/>
        </p:nvSpPr>
        <p:spPr>
          <a:xfrm>
            <a:off x="8201143" y="30395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F02EC-DB32-E800-EE3B-55C6FEC8CC1D}"/>
              </a:ext>
            </a:extLst>
          </p:cNvPr>
          <p:cNvSpPr txBox="1"/>
          <p:nvPr/>
        </p:nvSpPr>
        <p:spPr>
          <a:xfrm>
            <a:off x="2601461" y="3469344"/>
            <a:ext cx="4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B9982-1D43-0D94-9E01-76B7ECDABC88}"/>
              </a:ext>
            </a:extLst>
          </p:cNvPr>
          <p:cNvSpPr txBox="1"/>
          <p:nvPr/>
        </p:nvSpPr>
        <p:spPr>
          <a:xfrm>
            <a:off x="1968468" y="400544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2169F-24CE-5484-F945-30BBA91BC874}"/>
              </a:ext>
            </a:extLst>
          </p:cNvPr>
          <p:cNvSpPr txBox="1"/>
          <p:nvPr/>
        </p:nvSpPr>
        <p:spPr>
          <a:xfrm>
            <a:off x="5141422" y="183509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CI/CD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8EA40-E6A0-92FF-249A-956AD4CCFBC8}"/>
              </a:ext>
            </a:extLst>
          </p:cNvPr>
          <p:cNvSpPr txBox="1"/>
          <p:nvPr/>
        </p:nvSpPr>
        <p:spPr>
          <a:xfrm>
            <a:off x="5643857" y="2357546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hosting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9E7CD-7E21-698A-74CE-50AA74345087}"/>
              </a:ext>
            </a:extLst>
          </p:cNvPr>
          <p:cNvSpPr txBox="1"/>
          <p:nvPr/>
        </p:nvSpPr>
        <p:spPr>
          <a:xfrm>
            <a:off x="7362612" y="359847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lean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6962-D253-C026-C8E4-9A8E9706FF0E}"/>
              </a:ext>
            </a:extLst>
          </p:cNvPr>
          <p:cNvSpPr txBox="1"/>
          <p:nvPr/>
        </p:nvSpPr>
        <p:spPr>
          <a:xfrm>
            <a:off x="1540509" y="23687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0B31-0A44-045A-DD43-C174AB20AD18}"/>
              </a:ext>
            </a:extLst>
          </p:cNvPr>
          <p:cNvSpPr txBox="1"/>
          <p:nvPr/>
        </p:nvSpPr>
        <p:spPr>
          <a:xfrm>
            <a:off x="2539816" y="175575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KISS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C7E65-F15C-DEC6-8A31-0402C00978E1}"/>
              </a:ext>
            </a:extLst>
          </p:cNvPr>
          <p:cNvSpPr txBox="1"/>
          <p:nvPr/>
        </p:nvSpPr>
        <p:spPr>
          <a:xfrm>
            <a:off x="5743739" y="59967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D2E1F-ACDF-12B7-3185-70767C918AC3}"/>
              </a:ext>
            </a:extLst>
          </p:cNvPr>
          <p:cNvSpPr txBox="1"/>
          <p:nvPr/>
        </p:nvSpPr>
        <p:spPr>
          <a:xfrm>
            <a:off x="6626621" y="4117166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TDD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39832-C8F0-5E32-F2C2-95DF207B5689}"/>
              </a:ext>
            </a:extLst>
          </p:cNvPr>
          <p:cNvSpPr txBox="1"/>
          <p:nvPr/>
        </p:nvSpPr>
        <p:spPr>
          <a:xfrm>
            <a:off x="6978747" y="51194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SOLID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46867-5553-3290-3853-D27E2A91DB46}"/>
              </a:ext>
            </a:extLst>
          </p:cNvPr>
          <p:cNvSpPr txBox="1"/>
          <p:nvPr/>
        </p:nvSpPr>
        <p:spPr>
          <a:xfrm>
            <a:off x="3356658" y="142845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culture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DC9A8-0957-5CBC-F3AF-991392D7EF4D}"/>
              </a:ext>
            </a:extLst>
          </p:cNvPr>
          <p:cNvSpPr txBox="1"/>
          <p:nvPr/>
        </p:nvSpPr>
        <p:spPr>
          <a:xfrm>
            <a:off x="735941" y="3007679"/>
            <a:ext cx="114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Best</a:t>
            </a:r>
          </a:p>
          <a:p>
            <a:pPr algn="ctr"/>
            <a:r>
              <a:rPr lang="fr-FR" dirty="0"/>
              <a:t>practices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22FA244-FA7F-534F-E368-B809158B20F0}"/>
              </a:ext>
            </a:extLst>
          </p:cNvPr>
          <p:cNvSpPr txBox="1"/>
          <p:nvPr/>
        </p:nvSpPr>
        <p:spPr>
          <a:xfrm>
            <a:off x="539495" y="42838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535B2B28-A6DE-755B-484F-23AE0F84D6DA}"/>
              </a:ext>
            </a:extLst>
          </p:cNvPr>
          <p:cNvSpPr txBox="1"/>
          <p:nvPr/>
        </p:nvSpPr>
        <p:spPr>
          <a:xfrm>
            <a:off x="1122638" y="5529881"/>
            <a:ext cx="189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professionalism</a:t>
            </a:r>
            <a:endParaRPr lang="fr-FR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E2B7C64-5CBA-29E9-CDD7-6310C9E3C6B4}"/>
              </a:ext>
            </a:extLst>
          </p:cNvPr>
          <p:cNvSpPr txBox="1"/>
          <p:nvPr/>
        </p:nvSpPr>
        <p:spPr>
          <a:xfrm>
            <a:off x="3182941" y="6015555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C086526E-3C27-DF58-EA6C-3C96A4424154}"/>
              </a:ext>
            </a:extLst>
          </p:cNvPr>
          <p:cNvSpPr txBox="1"/>
          <p:nvPr/>
        </p:nvSpPr>
        <p:spPr>
          <a:xfrm>
            <a:off x="6737216" y="24222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monitoring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18513F7-00F4-2BC0-4264-A050AA5F0BFE}"/>
              </a:ext>
            </a:extLst>
          </p:cNvPr>
          <p:cNvSpPr txBox="1"/>
          <p:nvPr/>
        </p:nvSpPr>
        <p:spPr>
          <a:xfrm>
            <a:off x="8456671" y="3637533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User</a:t>
            </a:r>
          </a:p>
          <a:p>
            <a:pPr algn="ctr"/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92D0B6B-E3EB-507A-047C-DD299A77C9EC}"/>
              </a:ext>
            </a:extLst>
          </p:cNvPr>
          <p:cNvSpPr txBox="1"/>
          <p:nvPr/>
        </p:nvSpPr>
        <p:spPr>
          <a:xfrm>
            <a:off x="2216142" y="2906393"/>
            <a:ext cx="159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collaboration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4C800AA-0AA1-09F2-AAB4-237541F92961}"/>
              </a:ext>
            </a:extLst>
          </p:cNvPr>
          <p:cNvSpPr txBox="1"/>
          <p:nvPr/>
        </p:nvSpPr>
        <p:spPr>
          <a:xfrm>
            <a:off x="854767" y="1716111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Peer/mob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4A0E4E30-111B-2DCB-4F6B-27E631B2A558}"/>
              </a:ext>
            </a:extLst>
          </p:cNvPr>
          <p:cNvSpPr txBox="1"/>
          <p:nvPr/>
        </p:nvSpPr>
        <p:spPr>
          <a:xfrm>
            <a:off x="7228880" y="5738556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Design</a:t>
            </a:r>
            <a:br>
              <a:rPr lang="fr-FR" dirty="0"/>
            </a:br>
            <a:r>
              <a:rPr lang="fr-FR" dirty="0"/>
              <a:t>patterns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0445EBFA-552E-D9FA-3264-F90FBDDF5D43}"/>
              </a:ext>
            </a:extLst>
          </p:cNvPr>
          <p:cNvSpPr txBox="1"/>
          <p:nvPr/>
        </p:nvSpPr>
        <p:spPr>
          <a:xfrm>
            <a:off x="4094045" y="179778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13864-F2DD-AF7F-E595-75FDEA8242C6}"/>
              </a:ext>
            </a:extLst>
          </p:cNvPr>
          <p:cNvSpPr txBox="1"/>
          <p:nvPr/>
        </p:nvSpPr>
        <p:spPr>
          <a:xfrm>
            <a:off x="5727024" y="5516975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53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BE2BA-5E0F-1773-8A84-D95C4C4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6D520-14BD-030D-3F49-4578412C1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all about the code</a:t>
            </a:r>
          </a:p>
          <a:p>
            <a:pPr lvl="1"/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personal</a:t>
            </a:r>
            <a:r>
              <a:rPr lang="fr-FR" dirty="0"/>
              <a:t>…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great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opportunity</a:t>
            </a:r>
            <a:r>
              <a:rPr lang="fr-FR" dirty="0"/>
              <a:t> to </a:t>
            </a:r>
            <a:r>
              <a:rPr lang="fr-FR" dirty="0" err="1"/>
              <a:t>reinforce</a:t>
            </a:r>
            <a:r>
              <a:rPr lang="fr-FR" dirty="0"/>
              <a:t> </a:t>
            </a:r>
            <a:r>
              <a:rPr lang="fr-FR" dirty="0" err="1"/>
              <a:t>alignment</a:t>
            </a:r>
            <a:r>
              <a:rPr lang="fr-FR" dirty="0"/>
              <a:t> on practices</a:t>
            </a:r>
          </a:p>
          <a:p>
            <a:r>
              <a:rPr lang="fr-FR" dirty="0" err="1"/>
              <a:t>It’s</a:t>
            </a:r>
            <a:r>
              <a:rPr lang="fr-FR" dirty="0"/>
              <a:t> a bug exposer</a:t>
            </a:r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enhancer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collaborative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traceability</a:t>
            </a:r>
            <a:r>
              <a:rPr lang="fr-FR" dirty="0"/>
              <a:t> utility</a:t>
            </a:r>
          </a:p>
          <a:p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85699BEC-D58A-D5AA-FAB8-91F7B40A28B7}"/>
              </a:ext>
            </a:extLst>
          </p:cNvPr>
          <p:cNvSpPr/>
          <p:nvPr/>
        </p:nvSpPr>
        <p:spPr>
          <a:xfrm>
            <a:off x="9040152" y="1997058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short and concise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7C7F910-E253-D2E9-FCDD-020FFC1C757B}"/>
              </a:ext>
            </a:extLst>
          </p:cNvPr>
          <p:cNvSpPr/>
          <p:nvPr/>
        </p:nvSpPr>
        <p:spPr>
          <a:xfrm>
            <a:off x="9040152" y="3580119"/>
            <a:ext cx="2285216" cy="143041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conventional</a:t>
            </a:r>
            <a:r>
              <a:rPr lang="fr-FR" dirty="0"/>
              <a:t> commit practices</a:t>
            </a:r>
          </a:p>
        </p:txBody>
      </p:sp>
    </p:spTree>
    <p:extLst>
      <p:ext uri="{BB962C8B-B14F-4D97-AF65-F5344CB8AC3E}">
        <p14:creationId xmlns:p14="http://schemas.microsoft.com/office/powerpoint/2010/main" val="3681508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A70C88-014C-E960-4AFD-73EDC8B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Conventional</a:t>
            </a:r>
            <a:r>
              <a:rPr lang="fr-FR" dirty="0"/>
              <a:t> commit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49C1D-E08B-2DB7-6745-DC68A4CF5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Code documentation </a:t>
            </a:r>
            <a:r>
              <a:rPr lang="fr-FR" dirty="0" err="1"/>
              <a:t>is</a:t>
            </a:r>
            <a:r>
              <a:rPr lang="fr-FR" dirty="0"/>
              <a:t> important… </a:t>
            </a:r>
            <a:br>
              <a:rPr lang="fr-FR" dirty="0"/>
            </a:br>
            <a:r>
              <a:rPr lang="fr-FR" dirty="0"/>
              <a:t>…but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E468C0-96B1-5FAB-372B-642C2B94B671}"/>
              </a:ext>
            </a:extLst>
          </p:cNvPr>
          <p:cNvSpPr txBox="1"/>
          <p:nvPr/>
        </p:nvSpPr>
        <p:spPr>
          <a:xfrm>
            <a:off x="7167854" y="3837028"/>
            <a:ext cx="488614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none" strike="noStrike" dirty="0">
                <a:effectLst/>
                <a:hlinkClick r:id="rId2"/>
              </a:rPr>
              <a:t>type&gt;</a:t>
            </a:r>
            <a:r>
              <a:rPr lang="fr-FR" dirty="0"/>
              <a:t>(</a:t>
            </a:r>
            <a:r>
              <a:rPr lang="fr-FR" b="1" u="none" strike="noStrike" dirty="0">
                <a:effectLst/>
                <a:hlinkClick r:id="rId3"/>
              </a:rPr>
              <a:t>&lt;optional scope&gt;</a:t>
            </a:r>
            <a:r>
              <a:rPr lang="fr-FR" dirty="0"/>
              <a:t>): </a:t>
            </a:r>
            <a:r>
              <a:rPr lang="fr-FR" b="1" u="none" strike="noStrike" dirty="0">
                <a:effectLst/>
                <a:hlinkClick r:id="rId4"/>
              </a:rPr>
              <a:t>&lt;subject&gt;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5"/>
              </a:rPr>
              <a:t>&lt;optional body&gt;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6"/>
              </a:rPr>
              <a:t>&lt;optional footer&gt;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88E072-AFBB-0220-27FA-216E0A19D83C}"/>
              </a:ext>
            </a:extLst>
          </p:cNvPr>
          <p:cNvSpPr txBox="1"/>
          <p:nvPr/>
        </p:nvSpPr>
        <p:spPr>
          <a:xfrm>
            <a:off x="539495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types</a:t>
            </a:r>
          </a:p>
          <a:p>
            <a:pPr lvl="1"/>
            <a:r>
              <a:rPr lang="fr-FR" dirty="0"/>
              <a:t>Feat</a:t>
            </a:r>
          </a:p>
          <a:p>
            <a:pPr lvl="1"/>
            <a:r>
              <a:rPr lang="fr-FR" dirty="0"/>
              <a:t>Fix</a:t>
            </a:r>
          </a:p>
          <a:p>
            <a:pPr lvl="1"/>
            <a:r>
              <a:rPr lang="fr-FR" dirty="0" err="1"/>
              <a:t>Refactor</a:t>
            </a:r>
            <a:r>
              <a:rPr lang="fr-FR" dirty="0"/>
              <a:t> / perf</a:t>
            </a:r>
          </a:p>
          <a:p>
            <a:pPr lvl="1"/>
            <a:r>
              <a:rPr lang="fr-FR" dirty="0"/>
              <a:t>Style</a:t>
            </a:r>
          </a:p>
          <a:p>
            <a:pPr lvl="1"/>
            <a:r>
              <a:rPr lang="fr-FR" dirty="0"/>
              <a:t>Test</a:t>
            </a:r>
          </a:p>
          <a:p>
            <a:pPr lvl="1"/>
            <a:r>
              <a:rPr lang="fr-FR" dirty="0"/>
              <a:t>Docs</a:t>
            </a:r>
          </a:p>
          <a:p>
            <a:pPr lvl="1"/>
            <a:r>
              <a:rPr lang="fr-FR" dirty="0" err="1"/>
              <a:t>Build</a:t>
            </a:r>
            <a:endParaRPr lang="fr-FR" dirty="0"/>
          </a:p>
          <a:p>
            <a:pPr lvl="1"/>
            <a:r>
              <a:rPr lang="fr-FR" dirty="0"/>
              <a:t>Ops</a:t>
            </a:r>
          </a:p>
          <a:p>
            <a:pPr lvl="1"/>
            <a:r>
              <a:rPr lang="fr-FR" dirty="0" err="1"/>
              <a:t>Chore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E16385-8EC3-B99C-FB4D-98F32E902641}"/>
              </a:ext>
            </a:extLst>
          </p:cNvPr>
          <p:cNvSpPr txBox="1"/>
          <p:nvPr/>
        </p:nvSpPr>
        <p:spPr>
          <a:xfrm>
            <a:off x="3676261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scope</a:t>
            </a:r>
          </a:p>
          <a:p>
            <a:pPr lvl="1"/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Subject</a:t>
            </a:r>
            <a:endParaRPr lang="fr-FR" dirty="0"/>
          </a:p>
          <a:p>
            <a:pPr lvl="1"/>
            <a:r>
              <a:rPr lang="fr-FR" dirty="0" err="1"/>
              <a:t>Summary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Body</a:t>
            </a:r>
          </a:p>
          <a:p>
            <a:endParaRPr lang="fr-FR" dirty="0"/>
          </a:p>
          <a:p>
            <a:r>
              <a:rPr lang="fr-FR" dirty="0" err="1"/>
              <a:t>Footer</a:t>
            </a:r>
            <a:endParaRPr lang="fr-FR" dirty="0"/>
          </a:p>
          <a:p>
            <a:pPr lvl="1"/>
            <a:r>
              <a:rPr lang="fr-FR" dirty="0"/>
              <a:t>good place for Breaking changes</a:t>
            </a:r>
          </a:p>
        </p:txBody>
      </p:sp>
    </p:spTree>
    <p:extLst>
      <p:ext uri="{BB962C8B-B14F-4D97-AF65-F5344CB8AC3E}">
        <p14:creationId xmlns:p14="http://schemas.microsoft.com/office/powerpoint/2010/main" val="2290222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E0C0F-AF38-1707-B4A8-F785E2FB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7994904" cy="3827929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https://gist.github.com/cedrickchee/55ecfbaac643bf0c24da6874bf4feb08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054C1-3481-2AEF-15D0-DA790D88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72" y="2626657"/>
            <a:ext cx="2799232" cy="37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70210A-04B5-AD8D-00DF-3E8052F5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12" y="242631"/>
            <a:ext cx="9067241" cy="64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73AD7A2C-A3DF-AF42-2DD1-8FD378A15F61}"/>
              </a:ext>
            </a:extLst>
          </p:cNvPr>
          <p:cNvGrpSpPr/>
          <p:nvPr/>
        </p:nvGrpSpPr>
        <p:grpSpPr>
          <a:xfrm>
            <a:off x="5905500" y="347382"/>
            <a:ext cx="5809129" cy="2575112"/>
            <a:chOff x="5905500" y="347382"/>
            <a:chExt cx="5809129" cy="257511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6DC3EC29-F3FC-1A92-BCD3-F1C59D161F10}"/>
                </a:ext>
              </a:extLst>
            </p:cNvPr>
            <p:cNvSpPr/>
            <p:nvPr/>
          </p:nvSpPr>
          <p:spPr>
            <a:xfrm>
              <a:off x="9545170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Magic Numbers ??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C64993-C825-6FA2-62FA-4742696037B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426200" y="782170"/>
              <a:ext cx="3118970" cy="8306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458FC6-CF71-973F-B9FE-551966915D3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905500" y="782170"/>
              <a:ext cx="3639670" cy="5395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E915D1-68E4-8752-C5A3-A8C3875C13A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131423" y="782170"/>
              <a:ext cx="2413747" cy="15902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6BFCB-6549-C3E0-2314-FF9391C29B4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148918" y="1216958"/>
              <a:ext cx="2480982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B05D5-8568-5D99-90CE-7A956488B29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0629900" y="1216958"/>
              <a:ext cx="369794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B04A8992-DCD0-F744-D804-0E4718C03716}"/>
              </a:ext>
            </a:extLst>
          </p:cNvPr>
          <p:cNvGrpSpPr/>
          <p:nvPr/>
        </p:nvGrpSpPr>
        <p:grpSpPr>
          <a:xfrm>
            <a:off x="295835" y="347382"/>
            <a:ext cx="5178612" cy="1424268"/>
            <a:chOff x="295835" y="347382"/>
            <a:chExt cx="5178612" cy="1424268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681D28D-041A-9439-450F-DF534A909447}"/>
                </a:ext>
              </a:extLst>
            </p:cNvPr>
            <p:cNvSpPr/>
            <p:nvPr/>
          </p:nvSpPr>
          <p:spPr>
            <a:xfrm>
              <a:off x="295835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1 ↔ </a:t>
              </a:r>
              <a:r>
                <a:rPr lang="fr-FR" dirty="0" err="1">
                  <a:solidFill>
                    <a:srgbClr val="C00000"/>
                  </a:solidFill>
                </a:rPr>
                <a:t>expedited</a:t>
              </a:r>
              <a:r>
                <a:rPr lang="fr-FR" dirty="0">
                  <a:solidFill>
                    <a:srgbClr val="C00000"/>
                  </a:solidFill>
                </a:rPr>
                <a:t> ??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24986-CDA0-82F1-E0D5-EE07593F599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465294" y="782170"/>
              <a:ext cx="3009153" cy="9894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32B0BBC-754F-5DCD-6CBF-731C362726A0}"/>
              </a:ext>
            </a:extLst>
          </p:cNvPr>
          <p:cNvGrpSpPr/>
          <p:nvPr/>
        </p:nvGrpSpPr>
        <p:grpSpPr>
          <a:xfrm>
            <a:off x="295835" y="2630855"/>
            <a:ext cx="5476315" cy="1886647"/>
            <a:chOff x="295835" y="2630855"/>
            <a:chExt cx="5476315" cy="188664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7208BCEB-15E9-BDC4-CB05-071D862E43F3}"/>
                </a:ext>
              </a:extLst>
            </p:cNvPr>
            <p:cNvSpPr/>
            <p:nvPr/>
          </p:nvSpPr>
          <p:spPr>
            <a:xfrm>
              <a:off x="295835" y="364792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B, O ??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CE83610E-E49C-9204-C87C-73FF9DF5C40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465294" y="2630855"/>
              <a:ext cx="3306856" cy="14518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EFEA844F-510B-2552-3735-F183624139E9}"/>
              </a:ext>
            </a:extLst>
          </p:cNvPr>
          <p:cNvGrpSpPr/>
          <p:nvPr/>
        </p:nvGrpSpPr>
        <p:grpSpPr>
          <a:xfrm>
            <a:off x="295835" y="3333750"/>
            <a:ext cx="7781365" cy="2256292"/>
            <a:chOff x="295835" y="3333750"/>
            <a:chExt cx="7781365" cy="2256292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84CA3DA6-70A3-CB6E-62CE-E8F14A4F4F38}"/>
                </a:ext>
              </a:extLst>
            </p:cNvPr>
            <p:cNvSpPr/>
            <p:nvPr/>
          </p:nvSpPr>
          <p:spPr>
            <a:xfrm>
              <a:off x="295835" y="472046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Unit ?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52CE7394-8078-80E5-C0BD-C46E1E25DB5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3333750"/>
              <a:ext cx="5611906" cy="18215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0612EAB4-28C3-56B5-6BCC-363A0489CAD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5044042"/>
              <a:ext cx="5611906" cy="1112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2" name="Group 5151">
            <a:extLst>
              <a:ext uri="{FF2B5EF4-FFF2-40B4-BE49-F238E27FC236}">
                <a16:creationId xmlns:a16="http://schemas.microsoft.com/office/drawing/2014/main" id="{E7687991-8067-597E-E030-90EBE8B3B973}"/>
              </a:ext>
            </a:extLst>
          </p:cNvPr>
          <p:cNvGrpSpPr/>
          <p:nvPr/>
        </p:nvGrpSpPr>
        <p:grpSpPr>
          <a:xfrm>
            <a:off x="295834" y="5793004"/>
            <a:ext cx="3028391" cy="869576"/>
            <a:chOff x="295834" y="5793004"/>
            <a:chExt cx="3028391" cy="86957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80AE2489-A0F0-9A0B-5037-F3472E8243E8}"/>
                </a:ext>
              </a:extLst>
            </p:cNvPr>
            <p:cNvSpPr/>
            <p:nvPr/>
          </p:nvSpPr>
          <p:spPr>
            <a:xfrm>
              <a:off x="295834" y="5793004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Currency ?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19E246CE-920E-3867-8E27-863EED6A79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465293" y="6094755"/>
              <a:ext cx="858932" cy="1330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9" name="Group 5148">
            <a:extLst>
              <a:ext uri="{FF2B5EF4-FFF2-40B4-BE49-F238E27FC236}">
                <a16:creationId xmlns:a16="http://schemas.microsoft.com/office/drawing/2014/main" id="{A7D7D406-B8D6-9FA3-BB23-2D5A8C5ADE17}"/>
              </a:ext>
            </a:extLst>
          </p:cNvPr>
          <p:cNvGrpSpPr/>
          <p:nvPr/>
        </p:nvGrpSpPr>
        <p:grpSpPr>
          <a:xfrm>
            <a:off x="295835" y="1771650"/>
            <a:ext cx="3495115" cy="3909451"/>
            <a:chOff x="295835" y="1771650"/>
            <a:chExt cx="3495115" cy="3909451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BD6F0690-E821-F620-7E9A-AA97B0DBA712}"/>
                </a:ext>
              </a:extLst>
            </p:cNvPr>
            <p:cNvSpPr/>
            <p:nvPr/>
          </p:nvSpPr>
          <p:spPr>
            <a:xfrm>
              <a:off x="295835" y="257538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Copy paste (?)</a:t>
              </a:r>
            </a:p>
          </p:txBody>
        </p:sp>
        <p:cxnSp>
          <p:nvCxnSpPr>
            <p:cNvPr id="5125" name="Straight Arrow Connector 5124">
              <a:extLst>
                <a:ext uri="{FF2B5EF4-FFF2-40B4-BE49-F238E27FC236}">
                  <a16:creationId xmlns:a16="http://schemas.microsoft.com/office/drawing/2014/main" id="{A36E6AEE-F601-D03E-ED17-96EE6F9226B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465294" y="2686598"/>
              <a:ext cx="1084730" cy="323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8" name="Straight Arrow Connector 5127">
              <a:extLst>
                <a:ext uri="{FF2B5EF4-FFF2-40B4-BE49-F238E27FC236}">
                  <a16:creationId xmlns:a16="http://schemas.microsoft.com/office/drawing/2014/main" id="{F8EC9D3A-E739-C0C7-4F9C-B1A2EBB49EF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65294" y="3010174"/>
              <a:ext cx="1182781" cy="15487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46" name="Left Brace 5145">
              <a:extLst>
                <a:ext uri="{FF2B5EF4-FFF2-40B4-BE49-F238E27FC236}">
                  <a16:creationId xmlns:a16="http://schemas.microsoft.com/office/drawing/2014/main" id="{F67F4348-540A-8AEC-EEE1-18B467D3AC20}"/>
                </a:ext>
              </a:extLst>
            </p:cNvPr>
            <p:cNvSpPr/>
            <p:nvPr/>
          </p:nvSpPr>
          <p:spPr>
            <a:xfrm>
              <a:off x="3648075" y="1771650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48" name="Left Brace 5147">
              <a:extLst>
                <a:ext uri="{FF2B5EF4-FFF2-40B4-BE49-F238E27FC236}">
                  <a16:creationId xmlns:a16="http://schemas.microsoft.com/office/drawing/2014/main" id="{88B2520A-DDA0-C657-BFD6-B90EE0D1A56D}"/>
                </a:ext>
              </a:extLst>
            </p:cNvPr>
            <p:cNvSpPr/>
            <p:nvPr/>
          </p:nvSpPr>
          <p:spPr>
            <a:xfrm>
              <a:off x="3615017" y="3916035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9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56B-7735-798F-3577-CFEE6DE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751-65DF-5CFC-22BB-B4527B8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Set of « best practices » or « code </a:t>
            </a:r>
            <a:r>
              <a:rPr lang="fr-FR" dirty="0" err="1"/>
              <a:t>smells</a:t>
            </a:r>
            <a:r>
              <a:rPr lang="fr-FR" dirty="0"/>
              <a:t> » </a:t>
            </a:r>
          </a:p>
          <a:p>
            <a:pPr lvl="1"/>
            <a:r>
              <a:rPr lang="fr-FR" dirty="0" err="1"/>
              <a:t>Technical</a:t>
            </a:r>
            <a:r>
              <a:rPr lang="fr-FR" dirty="0"/>
              <a:t> design</a:t>
            </a:r>
          </a:p>
          <a:p>
            <a:pPr lvl="1"/>
            <a:r>
              <a:rPr lang="fr-FR" dirty="0" err="1"/>
              <a:t>Understandability</a:t>
            </a:r>
            <a:endParaRPr lang="fr-FR" dirty="0"/>
          </a:p>
          <a:p>
            <a:pPr lvl="1"/>
            <a:r>
              <a:rPr lang="fr-FR" dirty="0" err="1"/>
              <a:t>Naming</a:t>
            </a:r>
            <a:endParaRPr lang="fr-FR" dirty="0"/>
          </a:p>
          <a:p>
            <a:pPr lvl="1"/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Comments</a:t>
            </a:r>
            <a:endParaRPr lang="fr-FR" dirty="0"/>
          </a:p>
          <a:p>
            <a:pPr lvl="1"/>
            <a:r>
              <a:rPr lang="fr-FR" dirty="0"/>
              <a:t>Coding</a:t>
            </a:r>
          </a:p>
          <a:p>
            <a:pPr lvl="1"/>
            <a:r>
              <a:rPr lang="fr-FR" dirty="0"/>
              <a:t>Object </a:t>
            </a:r>
            <a:r>
              <a:rPr lang="fr-FR" dirty="0" err="1"/>
              <a:t>oriented</a:t>
            </a:r>
            <a:endParaRPr lang="fr-FR" dirty="0"/>
          </a:p>
          <a:p>
            <a:pPr lvl="1"/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Error</a:t>
            </a:r>
            <a:r>
              <a:rPr lang="fr-FR" dirty="0"/>
              <a:t> handling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FCB2D-4B3E-5EAC-4312-98913AA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10" y="3429000"/>
            <a:ext cx="4486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5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2EBA-2563-3808-58CB-13AB20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Rule of </a:t>
            </a:r>
            <a:r>
              <a:rPr lang="fr-FR" dirty="0" err="1"/>
              <a:t>thumb</a:t>
            </a:r>
            <a:r>
              <a:rPr lang="fr-FR" dirty="0"/>
              <a:t> 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9864-B548-3210-6C6D-DE746EE5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121392" cy="4805082"/>
          </a:xfrm>
        </p:spPr>
        <p:txBody>
          <a:bodyPr>
            <a:normAutofit/>
          </a:bodyPr>
          <a:lstStyle/>
          <a:p>
            <a:r>
              <a:rPr lang="fr-FR" dirty="0"/>
              <a:t>Be </a:t>
            </a:r>
            <a:r>
              <a:rPr lang="fr-FR" dirty="0" err="1"/>
              <a:t>professionnal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Always </a:t>
            </a:r>
            <a:r>
              <a:rPr lang="fr-FR" dirty="0" err="1"/>
              <a:t>find</a:t>
            </a:r>
            <a:r>
              <a:rPr lang="fr-FR" dirty="0"/>
              <a:t> root cause</a:t>
            </a:r>
          </a:p>
          <a:p>
            <a:pPr lvl="1"/>
            <a:r>
              <a:rPr lang="fr-FR" dirty="0" err="1"/>
              <a:t>Principle</a:t>
            </a:r>
            <a:r>
              <a:rPr lang="fr-FR" dirty="0"/>
              <a:t> of least surprise</a:t>
            </a:r>
          </a:p>
          <a:p>
            <a:pPr lvl="1"/>
            <a:r>
              <a:rPr lang="fr-FR" dirty="0"/>
              <a:t>KISS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lvl="1"/>
            <a:r>
              <a:rPr lang="fr-FR" dirty="0"/>
              <a:t>Boy scout </a:t>
            </a:r>
            <a:r>
              <a:rPr lang="fr-FR" dirty="0" err="1"/>
              <a:t>rul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DRY / DIE</a:t>
            </a:r>
          </a:p>
          <a:p>
            <a:endParaRPr lang="fr-FR" dirty="0"/>
          </a:p>
          <a:p>
            <a:r>
              <a:rPr lang="fr-FR" dirty="0"/>
              <a:t>Be a team </a:t>
            </a:r>
            <a:r>
              <a:rPr lang="fr-FR" dirty="0" err="1"/>
              <a:t>player</a:t>
            </a:r>
            <a:endParaRPr lang="fr-FR" dirty="0"/>
          </a:p>
          <a:p>
            <a:pPr lvl="1"/>
            <a:r>
              <a:rPr lang="fr-FR" dirty="0"/>
              <a:t>Follow </a:t>
            </a:r>
            <a:r>
              <a:rPr lang="fr-FR" dirty="0" err="1"/>
              <a:t>company</a:t>
            </a:r>
            <a:r>
              <a:rPr lang="fr-FR" dirty="0"/>
              <a:t> / team standard conventions</a:t>
            </a:r>
          </a:p>
          <a:p>
            <a:pPr lvl="1"/>
            <a:r>
              <a:rPr lang="fr-FR" dirty="0"/>
              <a:t>Do not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safeties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4BE16430-C187-1DFD-BE99-615AD78EBEC8}"/>
              </a:ext>
            </a:extLst>
          </p:cNvPr>
          <p:cNvSpPr/>
          <p:nvPr/>
        </p:nvSpPr>
        <p:spPr>
          <a:xfrm>
            <a:off x="8329961" y="1828800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 a lead </a:t>
            </a:r>
            <a:r>
              <a:rPr lang="fr-FR" dirty="0" err="1"/>
              <a:t>material</a:t>
            </a:r>
            <a:endParaRPr lang="fr-FR" dirty="0"/>
          </a:p>
          <a:p>
            <a:pPr algn="ctr"/>
            <a:r>
              <a:rPr lang="fr-FR" dirty="0"/>
              <a:t>&amp; lead by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DB2A53B7-C964-F16F-3E1A-E02B1092630A}"/>
              </a:ext>
            </a:extLst>
          </p:cNvPr>
          <p:cNvSpPr/>
          <p:nvPr/>
        </p:nvSpPr>
        <p:spPr>
          <a:xfrm>
            <a:off x="8329961" y="3998259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Demonstrate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your</a:t>
            </a:r>
            <a:r>
              <a:rPr lang="fr-FR" dirty="0"/>
              <a:t> expertise</a:t>
            </a:r>
          </a:p>
          <a:p>
            <a:pPr algn="ctr"/>
            <a:r>
              <a:rPr lang="fr-FR" dirty="0"/>
              <a:t>&amp; respect </a:t>
            </a:r>
            <a:br>
              <a:rPr lang="fr-FR" dirty="0"/>
            </a:br>
            <a:r>
              <a:rPr lang="fr-FR" dirty="0" err="1"/>
              <a:t>other’s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698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7E7F-2C23-80C2-988A-E5436BA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D439-755B-8332-6995-3E471431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5556504" cy="4805082"/>
          </a:xfrm>
        </p:spPr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configurable data at high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change</a:t>
            </a:r>
          </a:p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r>
              <a:rPr lang="fr-FR" dirty="0"/>
              <a:t> code</a:t>
            </a:r>
          </a:p>
          <a:p>
            <a:r>
              <a:rPr lang="fr-FR" dirty="0" err="1"/>
              <a:t>Prevent</a:t>
            </a:r>
            <a:r>
              <a:rPr lang="fr-FR" dirty="0"/>
              <a:t> over-</a:t>
            </a:r>
            <a:r>
              <a:rPr lang="fr-FR" dirty="0" err="1"/>
              <a:t>configurability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pPr lvl="1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1C9E4-13F0-BAAD-A1D7-D53FCFA9CE19}"/>
              </a:ext>
            </a:extLst>
          </p:cNvPr>
          <p:cNvSpPr/>
          <p:nvPr/>
        </p:nvSpPr>
        <p:spPr>
          <a:xfrm>
            <a:off x="6991292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9463D-B897-4F0B-4CAF-87426337C6D0}"/>
              </a:ext>
            </a:extLst>
          </p:cNvPr>
          <p:cNvSpPr/>
          <p:nvPr/>
        </p:nvSpPr>
        <p:spPr>
          <a:xfrm>
            <a:off x="9879198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BC17C4D-10A3-7597-0D32-182BB9F7832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764596" y="1965446"/>
            <a:ext cx="11146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AD33466-9520-4DFE-9925-165BC260E415}"/>
              </a:ext>
            </a:extLst>
          </p:cNvPr>
          <p:cNvSpPr txBox="1"/>
          <p:nvPr/>
        </p:nvSpPr>
        <p:spPr>
          <a:xfrm>
            <a:off x="8965580" y="156957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0A8305-D48D-0BAB-D525-87DAAE64A364}"/>
              </a:ext>
            </a:extLst>
          </p:cNvPr>
          <p:cNvSpPr/>
          <p:nvPr/>
        </p:nvSpPr>
        <p:spPr>
          <a:xfrm>
            <a:off x="6991292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3762D2-25DC-1F3E-F51B-228BB3E02AB1}"/>
              </a:ext>
            </a:extLst>
          </p:cNvPr>
          <p:cNvSpPr/>
          <p:nvPr/>
        </p:nvSpPr>
        <p:spPr>
          <a:xfrm>
            <a:off x="9879198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A2EA6B7-6B4B-BCB7-685D-42B7CB943ABF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8764596" y="4861934"/>
            <a:ext cx="1114602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6E15D8C-955C-9531-D703-E49BB46F0AE4}"/>
              </a:ext>
            </a:extLst>
          </p:cNvPr>
          <p:cNvSpPr txBox="1"/>
          <p:nvPr/>
        </p:nvSpPr>
        <p:spPr>
          <a:xfrm>
            <a:off x="8420690" y="565367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96078-8062-92C2-4DA5-48F2CE42A7A5}"/>
              </a:ext>
            </a:extLst>
          </p:cNvPr>
          <p:cNvSpPr/>
          <p:nvPr/>
        </p:nvSpPr>
        <p:spPr>
          <a:xfrm>
            <a:off x="9879198" y="565367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IService</a:t>
            </a:r>
            <a:endParaRPr lang="fr-FR" dirty="0"/>
          </a:p>
        </p:txBody>
      </p: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2F2FE5F9-1C32-AA99-4DE5-D2F8155EB996}"/>
              </a:ext>
            </a:extLst>
          </p:cNvPr>
          <p:cNvCxnSpPr>
            <a:stCxn id="9" idx="2"/>
            <a:endCxn id="13" idx="1"/>
          </p:cNvCxnSpPr>
          <p:nvPr/>
        </p:nvCxnSpPr>
        <p:spPr>
          <a:xfrm rot="16200000" flipH="1">
            <a:off x="8482702" y="4653045"/>
            <a:ext cx="791738" cy="20012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2B3B6F2-4B6B-43FE-31E7-73359D2CBF1A}"/>
              </a:ext>
            </a:extLst>
          </p:cNvPr>
          <p:cNvSpPr/>
          <p:nvPr/>
        </p:nvSpPr>
        <p:spPr>
          <a:xfrm>
            <a:off x="8435245" y="320174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Builder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C393AFF-8018-0999-9512-3966854A9ED5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0765850" y="5257803"/>
            <a:ext cx="0" cy="39586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>
            <a:extLst>
              <a:ext uri="{FF2B5EF4-FFF2-40B4-BE49-F238E27FC236}">
                <a16:creationId xmlns:a16="http://schemas.microsoft.com/office/drawing/2014/main" id="{E5C0AC90-9BA1-CEFA-8EF7-C715BCC61B81}"/>
              </a:ext>
            </a:extLst>
          </p:cNvPr>
          <p:cNvSpPr/>
          <p:nvPr/>
        </p:nvSpPr>
        <p:spPr>
          <a:xfrm rot="10800000">
            <a:off x="10671552" y="5485060"/>
            <a:ext cx="188595" cy="168611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9B24A7EB-296B-C214-0C55-D8CD79FA38C7}"/>
              </a:ext>
            </a:extLst>
          </p:cNvPr>
          <p:cNvCxnSpPr>
            <a:cxnSpLocks/>
            <a:stCxn id="16" idx="1"/>
            <a:endCxn id="9" idx="0"/>
          </p:cNvCxnSpPr>
          <p:nvPr/>
        </p:nvCxnSpPr>
        <p:spPr>
          <a:xfrm rot="10800000" flipV="1">
            <a:off x="7877945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>
            <a:extLst>
              <a:ext uri="{FF2B5EF4-FFF2-40B4-BE49-F238E27FC236}">
                <a16:creationId xmlns:a16="http://schemas.microsoft.com/office/drawing/2014/main" id="{7689C9E7-D0B8-40A4-86C6-344AB6B68687}"/>
              </a:ext>
            </a:extLst>
          </p:cNvPr>
          <p:cNvCxnSpPr>
            <a:cxnSpLocks/>
            <a:stCxn id="16" idx="3"/>
            <a:endCxn id="10" idx="0"/>
          </p:cNvCxnSpPr>
          <p:nvPr/>
        </p:nvCxnSpPr>
        <p:spPr>
          <a:xfrm>
            <a:off x="10208549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7C3D3B8-0AD6-84EF-E378-591191D2EF95}"/>
              </a:ext>
            </a:extLst>
          </p:cNvPr>
          <p:cNvSpPr txBox="1"/>
          <p:nvPr/>
        </p:nvSpPr>
        <p:spPr>
          <a:xfrm>
            <a:off x="6837883" y="3656259"/>
            <a:ext cx="96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creates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414487-77FF-086B-FD87-5A12E7E160A9}"/>
              </a:ext>
            </a:extLst>
          </p:cNvPr>
          <p:cNvSpPr txBox="1"/>
          <p:nvPr/>
        </p:nvSpPr>
        <p:spPr>
          <a:xfrm>
            <a:off x="10827500" y="3683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95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F0A40-B527-C674-74E7-6699D489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polymorphism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D6EF53-72DF-5B32-A173-98A9FC2566E8}"/>
              </a:ext>
            </a:extLst>
          </p:cNvPr>
          <p:cNvSpPr txBox="1"/>
          <p:nvPr/>
        </p:nvSpPr>
        <p:spPr>
          <a:xfrm>
            <a:off x="2893220" y="1394995"/>
            <a:ext cx="87592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Polymorphism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dirty="0">
                <a:solidFill>
                  <a:srgbClr val="657B83"/>
                </a:solidFill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dontDo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B589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fr-FR" sz="1600" b="0" dirty="0" err="1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343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F6520-90DA-A42B-F105-02D683D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Law of Demeter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00AA7-5806-9ADE-B400-2623E1BA2FBA}"/>
              </a:ext>
            </a:extLst>
          </p:cNvPr>
          <p:cNvSpPr/>
          <p:nvPr/>
        </p:nvSpPr>
        <p:spPr>
          <a:xfrm>
            <a:off x="539494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have </a:t>
            </a:r>
            <a:r>
              <a:rPr lang="fr-FR" sz="2400" dirty="0" err="1"/>
              <a:t>limited</a:t>
            </a:r>
            <a:r>
              <a:rPr lang="fr-FR" sz="2400" dirty="0"/>
              <a:t> </a:t>
            </a:r>
            <a:r>
              <a:rPr lang="fr-FR" sz="2400" dirty="0" err="1"/>
              <a:t>knowledge</a:t>
            </a:r>
            <a:r>
              <a:rPr lang="fr-FR" sz="2400" dirty="0"/>
              <a:t> about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units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unless</a:t>
            </a:r>
            <a:r>
              <a:rPr lang="fr-FR" sz="2400" dirty="0"/>
              <a:t> </a:t>
            </a:r>
            <a:r>
              <a:rPr lang="fr-FR" sz="2400" dirty="0" err="1"/>
              <a:t>closely</a:t>
            </a:r>
            <a:r>
              <a:rPr lang="fr-FR" sz="2400" dirty="0"/>
              <a:t> </a:t>
            </a:r>
            <a:r>
              <a:rPr lang="fr-FR" sz="2400" dirty="0" err="1"/>
              <a:t>related</a:t>
            </a:r>
            <a:r>
              <a:rPr lang="fr-FR" sz="24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5A49F-90E9-0F62-2D98-B834D6B58214}"/>
              </a:ext>
            </a:extLst>
          </p:cNvPr>
          <p:cNvSpPr/>
          <p:nvPr/>
        </p:nvSpPr>
        <p:spPr>
          <a:xfrm>
            <a:off x="6467707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talk to </a:t>
            </a:r>
            <a:r>
              <a:rPr lang="fr-FR" sz="2400" dirty="0" err="1"/>
              <a:t>its</a:t>
            </a:r>
            <a:r>
              <a:rPr lang="fr-FR" sz="2400" dirty="0"/>
              <a:t> (</a:t>
            </a:r>
            <a:r>
              <a:rPr lang="fr-FR" sz="2400" dirty="0" err="1"/>
              <a:t>immediate</a:t>
            </a:r>
            <a:r>
              <a:rPr lang="fr-FR" sz="2400" dirty="0"/>
              <a:t>) </a:t>
            </a:r>
            <a:r>
              <a:rPr lang="fr-FR" sz="2400" dirty="0" err="1"/>
              <a:t>friends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don’t</a:t>
            </a:r>
            <a:r>
              <a:rPr lang="fr-FR" sz="2400" dirty="0"/>
              <a:t> talk to </a:t>
            </a:r>
            <a:r>
              <a:rPr lang="fr-FR" sz="2400" dirty="0" err="1"/>
              <a:t>strangers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5994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E0D-D856-8D48-6E82-9A90DE1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F8D4-0CC0-7A98-C1FF-36AA0BB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 consistent</a:t>
            </a:r>
          </a:p>
          <a:p>
            <a:pPr lvl="1"/>
            <a:r>
              <a:rPr lang="fr-FR" dirty="0" err="1"/>
              <a:t>Whatever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, stick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  <a:p>
            <a:r>
              <a:rPr lang="fr-FR" dirty="0" err="1"/>
              <a:t>Encapsulate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primitive type e.g. </a:t>
            </a:r>
            <a:r>
              <a:rPr lang="fr-FR" dirty="0" err="1"/>
              <a:t>name</a:t>
            </a:r>
            <a:r>
              <a:rPr lang="fr-FR" dirty="0"/>
              <a:t>, date, etc.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6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F1C6-4232-E071-EFD2-451715E7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Flatsharing</a:t>
            </a:r>
            <a:endParaRPr lang="fr-FR" dirty="0"/>
          </a:p>
        </p:txBody>
      </p:sp>
      <p:pic>
        <p:nvPicPr>
          <p:cNvPr id="1026" name="Picture 2" descr="audio mixer set">
            <a:extLst>
              <a:ext uri="{FF2B5EF4-FFF2-40B4-BE49-F238E27FC236}">
                <a16:creationId xmlns:a16="http://schemas.microsoft.com/office/drawing/2014/main" id="{7D73A698-5F8F-4573-7173-953B78900D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b="12999"/>
          <a:stretch/>
        </p:blipFill>
        <p:spPr bwMode="auto">
          <a:xfrm>
            <a:off x="539495" y="1371600"/>
            <a:ext cx="11113007" cy="50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B658-5DB6-9413-1CE0-3509C4E1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Names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9F87-D1B8-67C9-217C-CA1020C5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descriptive and </a:t>
            </a:r>
            <a:r>
              <a:rPr lang="fr-FR" dirty="0" err="1"/>
              <a:t>unambiguous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distinction</a:t>
            </a:r>
          </a:p>
          <a:p>
            <a:r>
              <a:rPr lang="fr-FR" dirty="0"/>
              <a:t>Use </a:t>
            </a:r>
            <a:r>
              <a:rPr lang="fr-FR" dirty="0" err="1"/>
              <a:t>pronounceable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searchable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Replace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constants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lvl="1"/>
            <a:r>
              <a:rPr lang="fr-FR" dirty="0"/>
              <a:t>Don’t append </a:t>
            </a:r>
            <a:r>
              <a:rPr lang="fr-FR" dirty="0" err="1"/>
              <a:t>prefixes</a:t>
            </a:r>
            <a:r>
              <a:rPr lang="fr-FR" dirty="0"/>
              <a:t> or type information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348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168-A636-CBFE-3A65-2640B26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BF21-3FDD-AF24-FDC6-12B1B00F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pPr lvl="1"/>
            <a:r>
              <a:rPr lang="fr-FR" dirty="0"/>
              <a:t>And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r>
              <a:rPr lang="fr-FR" dirty="0"/>
              <a:t>Use descriptive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arguments</a:t>
            </a:r>
          </a:p>
          <a:p>
            <a:pPr lvl="1"/>
            <a:r>
              <a:rPr lang="fr-FR" dirty="0"/>
              <a:t>≤ 3 arguments</a:t>
            </a:r>
          </a:p>
          <a:p>
            <a:r>
              <a:rPr lang="fr-FR" dirty="0"/>
              <a:t>Have no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Don’t use flag arguments</a:t>
            </a:r>
          </a:p>
          <a:p>
            <a:pPr lvl="1"/>
            <a:r>
              <a:rPr lang="fr-FR" dirty="0"/>
              <a:t>Split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908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2688-B943-FB6A-29AB-DE45A26E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06F2-2BB8-6AF0-9954-2EF7F9BC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Always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i++; // </a:t>
            </a:r>
            <a:r>
              <a:rPr lang="fr-FR" dirty="0" err="1"/>
              <a:t>increment</a:t>
            </a:r>
            <a:r>
              <a:rPr lang="fr-FR" dirty="0"/>
              <a:t> i 😫</a:t>
            </a:r>
          </a:p>
          <a:p>
            <a:r>
              <a:rPr lang="fr-FR" dirty="0"/>
              <a:t>Don’t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noise</a:t>
            </a:r>
          </a:p>
          <a:p>
            <a:r>
              <a:rPr lang="fr-FR" dirty="0"/>
              <a:t>Don’t use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brace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E.g. // end of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/>
              <a:t>Don’t comment out code</a:t>
            </a:r>
          </a:p>
          <a:p>
            <a:pPr lvl="1"/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A9B99-F842-6172-46CB-63367A0894D4}"/>
              </a:ext>
            </a:extLst>
          </p:cNvPr>
          <p:cNvSpPr txBox="1">
            <a:spLocks/>
          </p:cNvSpPr>
          <p:nvPr/>
        </p:nvSpPr>
        <p:spPr>
          <a:xfrm>
            <a:off x="6275294" y="1595718"/>
            <a:ext cx="5377208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 as </a:t>
            </a:r>
            <a:r>
              <a:rPr lang="fr-FR" dirty="0" err="1"/>
              <a:t>explanation</a:t>
            </a:r>
            <a:r>
              <a:rPr lang="fr-FR" dirty="0"/>
              <a:t> of </a:t>
            </a:r>
            <a:r>
              <a:rPr lang="fr-FR" dirty="0" err="1"/>
              <a:t>intent</a:t>
            </a:r>
            <a:endParaRPr lang="fr-FR" dirty="0"/>
          </a:p>
          <a:p>
            <a:r>
              <a:rPr lang="fr-FR" dirty="0"/>
              <a:t>Use as clarification of code</a:t>
            </a:r>
          </a:p>
          <a:p>
            <a:r>
              <a:rPr lang="fr-FR" dirty="0"/>
              <a:t>Use as warning of </a:t>
            </a:r>
            <a:r>
              <a:rPr lang="fr-FR" dirty="0" err="1"/>
              <a:t>consequence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712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287D-DBAC-10C0-A2AC-1F31C85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AA79-E5A9-ACD5-1C6A-F6178037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concepts </a:t>
            </a:r>
            <a:r>
              <a:rPr lang="fr-FR" dirty="0" err="1"/>
              <a:t>vertically</a:t>
            </a:r>
            <a:endParaRPr lang="fr-FR" dirty="0"/>
          </a:p>
          <a:p>
            <a:r>
              <a:rPr lang="fr-FR" dirty="0" err="1"/>
              <a:t>Related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vertically</a:t>
            </a:r>
            <a:r>
              <a:rPr lang="fr-FR" dirty="0"/>
              <a:t> dense</a:t>
            </a:r>
          </a:p>
          <a:p>
            <a:r>
              <a:rPr lang="fr-FR" dirty="0" err="1"/>
              <a:t>Declare</a:t>
            </a:r>
            <a:r>
              <a:rPr lang="fr-FR" dirty="0"/>
              <a:t> variables close to </a:t>
            </a:r>
            <a:r>
              <a:rPr lang="fr-FR" dirty="0" err="1"/>
              <a:t>their</a:t>
            </a:r>
            <a:r>
              <a:rPr lang="fr-FR" dirty="0"/>
              <a:t> usage</a:t>
            </a:r>
          </a:p>
          <a:p>
            <a:r>
              <a:rPr lang="fr-FR" dirty="0" err="1"/>
              <a:t>Dependent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/>
              <a:t>Place </a:t>
            </a:r>
            <a:r>
              <a:rPr lang="fr-FR" dirty="0" err="1"/>
              <a:t>functions</a:t>
            </a:r>
            <a:r>
              <a:rPr lang="fr-FR" dirty="0"/>
              <a:t> in the </a:t>
            </a:r>
            <a:r>
              <a:rPr lang="fr-FR" dirty="0" err="1"/>
              <a:t>downward</a:t>
            </a:r>
            <a:r>
              <a:rPr lang="fr-FR" dirty="0"/>
              <a:t> direction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short</a:t>
            </a:r>
          </a:p>
          <a:p>
            <a:r>
              <a:rPr lang="fr-FR" dirty="0"/>
              <a:t>Don’t </a:t>
            </a:r>
            <a:r>
              <a:rPr lang="fr-FR" dirty="0" err="1"/>
              <a:t>huse</a:t>
            </a:r>
            <a:r>
              <a:rPr lang="fr-FR" dirty="0"/>
              <a:t> horizontal </a:t>
            </a:r>
            <a:r>
              <a:rPr lang="fr-FR" dirty="0" err="1"/>
              <a:t>alignment</a:t>
            </a:r>
            <a:endParaRPr lang="fr-FR" dirty="0"/>
          </a:p>
          <a:p>
            <a:r>
              <a:rPr lang="fr-FR" dirty="0"/>
              <a:t>Use white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</a:t>
            </a:r>
            <a:r>
              <a:rPr lang="fr-FR" dirty="0" err="1"/>
              <a:t>disassociate</a:t>
            </a:r>
            <a:r>
              <a:rPr lang="fr-FR" dirty="0"/>
              <a:t>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/>
              <a:t>Don’t break indentation</a:t>
            </a:r>
          </a:p>
        </p:txBody>
      </p:sp>
    </p:spTree>
    <p:extLst>
      <p:ext uri="{BB962C8B-B14F-4D97-AF65-F5344CB8AC3E}">
        <p14:creationId xmlns:p14="http://schemas.microsoft.com/office/powerpoint/2010/main" val="2754833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6050-5086-C329-C4EA-3702AE0C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829-BB79-1F90-4942-40AE2751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Hide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structure</a:t>
            </a:r>
          </a:p>
          <a:p>
            <a:r>
              <a:rPr lang="fr-FR" dirty="0" err="1"/>
              <a:t>Prefer</a:t>
            </a:r>
            <a:r>
              <a:rPr lang="fr-FR" dirty="0"/>
              <a:t> data structure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hybrids</a:t>
            </a:r>
            <a:r>
              <a:rPr lang="fr-FR" dirty="0"/>
              <a:t> structures</a:t>
            </a:r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number</a:t>
            </a:r>
            <a:r>
              <a:rPr lang="fr-FR" dirty="0"/>
              <a:t> of instance variables</a:t>
            </a:r>
          </a:p>
          <a:p>
            <a:r>
              <a:rPr lang="fr-FR" dirty="0"/>
              <a:t>Base class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nothing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derivatives</a:t>
            </a:r>
            <a:endParaRPr lang="fr-FR" dirty="0"/>
          </a:p>
          <a:p>
            <a:r>
              <a:rPr lang="fr-FR" dirty="0" err="1"/>
              <a:t>Better</a:t>
            </a:r>
            <a:r>
              <a:rPr lang="fr-FR" dirty="0"/>
              <a:t> to have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select a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non-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2063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462-16DB-3C77-B6BB-B11DC64E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8FD9-50B1-4B58-916B-2EA2929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assert</a:t>
            </a:r>
            <a:r>
              <a:rPr lang="fr-FR" dirty="0"/>
              <a:t> per test</a:t>
            </a:r>
          </a:p>
          <a:p>
            <a:r>
              <a:rPr lang="fr-FR" dirty="0"/>
              <a:t>Fast</a:t>
            </a:r>
          </a:p>
          <a:p>
            <a:r>
              <a:rPr lang="fr-FR" dirty="0"/>
              <a:t>Independent</a:t>
            </a:r>
          </a:p>
          <a:p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self-</a:t>
            </a:r>
            <a:r>
              <a:rPr lang="fr-FR" dirty="0" err="1"/>
              <a:t>validating</a:t>
            </a:r>
            <a:endParaRPr lang="fr-FR" dirty="0"/>
          </a:p>
          <a:p>
            <a:r>
              <a:rPr lang="fr-FR" dirty="0" err="1"/>
              <a:t>Timely</a:t>
            </a:r>
            <a:endParaRPr lang="fr-FR" dirty="0"/>
          </a:p>
          <a:p>
            <a:r>
              <a:rPr lang="fr-FR" dirty="0" err="1"/>
              <a:t>Readable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run</a:t>
            </a:r>
          </a:p>
          <a:p>
            <a:r>
              <a:rPr lang="fr-FR" dirty="0"/>
              <a:t>Use a </a:t>
            </a:r>
            <a:r>
              <a:rPr lang="fr-FR" dirty="0" err="1"/>
              <a:t>coverage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638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558-5A43-C232-A93A-7BEA07D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D29-8A01-00D3-8060-423623BA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Rigidity</a:t>
            </a:r>
            <a:endParaRPr lang="fr-FR" dirty="0"/>
          </a:p>
          <a:p>
            <a:pPr lvl="1"/>
            <a:r>
              <a:rPr lang="fr-FR" dirty="0"/>
              <a:t>Software </a:t>
            </a:r>
            <a:r>
              <a:rPr lang="fr-FR" dirty="0" err="1"/>
              <a:t>difficult</a:t>
            </a:r>
            <a:r>
              <a:rPr lang="fr-FR" dirty="0"/>
              <a:t> to change; a </a:t>
            </a:r>
            <a:r>
              <a:rPr lang="fr-FR" dirty="0" err="1"/>
              <a:t>small</a:t>
            </a:r>
            <a:r>
              <a:rPr lang="fr-FR" dirty="0"/>
              <a:t> change causes a cascade of </a:t>
            </a:r>
            <a:r>
              <a:rPr lang="fr-FR" dirty="0" err="1"/>
              <a:t>subsequent</a:t>
            </a:r>
            <a:r>
              <a:rPr lang="fr-FR" dirty="0"/>
              <a:t> changes</a:t>
            </a:r>
          </a:p>
          <a:p>
            <a:r>
              <a:rPr lang="fr-FR" dirty="0" err="1"/>
              <a:t>Fragility</a:t>
            </a:r>
            <a:endParaRPr lang="fr-FR" dirty="0"/>
          </a:p>
          <a:p>
            <a:pPr lvl="1"/>
            <a:r>
              <a:rPr lang="fr-FR" dirty="0"/>
              <a:t>The software breaks in </a:t>
            </a:r>
            <a:r>
              <a:rPr lang="fr-FR" dirty="0" err="1"/>
              <a:t>many</a:t>
            </a:r>
            <a:r>
              <a:rPr lang="fr-FR" dirty="0"/>
              <a:t> places due to a single change</a:t>
            </a:r>
          </a:p>
          <a:p>
            <a:r>
              <a:rPr lang="fr-FR" dirty="0" err="1"/>
              <a:t>Immobility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part of the code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becose</a:t>
            </a:r>
            <a:r>
              <a:rPr lang="fr-FR" dirty="0"/>
              <a:t> of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and high effort</a:t>
            </a:r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repetition</a:t>
            </a:r>
            <a:endParaRPr lang="fr-FR" dirty="0"/>
          </a:p>
          <a:p>
            <a:r>
              <a:rPr lang="fr-FR" dirty="0" err="1"/>
              <a:t>Opacity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code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understand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75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53AF-B782-6AC6-C10D-6EF7A39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CB4-E30D-584D-EE9B-7B92928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Don’t mix </a:t>
            </a:r>
            <a:r>
              <a:rPr lang="fr-FR" dirty="0" err="1"/>
              <a:t>error</a:t>
            </a:r>
            <a:r>
              <a:rPr lang="fr-FR" dirty="0"/>
              <a:t> handling and code</a:t>
            </a:r>
          </a:p>
          <a:p>
            <a:r>
              <a:rPr lang="fr-FR" dirty="0"/>
              <a:t>Use exceptions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returning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codes</a:t>
            </a:r>
          </a:p>
          <a:p>
            <a:r>
              <a:rPr lang="fr-FR" dirty="0"/>
              <a:t>Don’t return </a:t>
            </a:r>
            <a:r>
              <a:rPr lang="fr-FR" dirty="0" err="1"/>
              <a:t>null</a:t>
            </a:r>
            <a:endParaRPr lang="fr-FR" dirty="0"/>
          </a:p>
          <a:p>
            <a:pPr lvl="1"/>
            <a:r>
              <a:rPr lang="fr-FR" dirty="0"/>
              <a:t>Don’t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either</a:t>
            </a:r>
            <a:endParaRPr lang="fr-FR" dirty="0"/>
          </a:p>
          <a:p>
            <a:r>
              <a:rPr lang="fr-FR" dirty="0" err="1"/>
              <a:t>Throw</a:t>
            </a:r>
            <a:r>
              <a:rPr lang="fr-FR" dirty="0"/>
              <a:t> exceptions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93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FFE-471B-DC73-740D-B2FF3C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A472-9276-5C1A-2B28-27F3C73D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708779" cy="4805082"/>
          </a:xfrm>
        </p:spPr>
        <p:txBody>
          <a:bodyPr/>
          <a:lstStyle/>
          <a:p>
            <a:r>
              <a:rPr lang="en-US" dirty="0"/>
              <a:t>Everything that breaks your productivity</a:t>
            </a:r>
          </a:p>
          <a:p>
            <a:r>
              <a:rPr lang="en-US" dirty="0"/>
              <a:t>wrong technical designs, little tests,  code readability, bugs, crappy doc, process mess, fuzzy requirements, high lead time, …</a:t>
            </a:r>
          </a:p>
          <a:p>
            <a:endParaRPr lang="fr-FR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27AB55D-D364-0423-BCD9-89DBC46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952647"/>
            <a:ext cx="5089523" cy="3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2D1602-94BA-7F4A-341D-1471556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69" y="243962"/>
            <a:ext cx="4180834" cy="44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12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9FD3A60-BA69-0ABD-F208-AB5B72E7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2050" name="Picture 2" descr="three men sitting on chair beside tables">
            <a:extLst>
              <a:ext uri="{FF2B5EF4-FFF2-40B4-BE49-F238E27FC236}">
                <a16:creationId xmlns:a16="http://schemas.microsoft.com/office/drawing/2014/main" id="{185F5684-8EF2-EC4E-5BDF-6509B26AA7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3" b="28451"/>
          <a:stretch/>
        </p:blipFill>
        <p:spPr bwMode="auto">
          <a:xfrm>
            <a:off x="234176" y="2520175"/>
            <a:ext cx="11697629" cy="39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0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1E9879-845C-867A-748E-400D479B0491}"/>
              </a:ext>
            </a:extLst>
          </p:cNvPr>
          <p:cNvSpPr/>
          <p:nvPr/>
        </p:nvSpPr>
        <p:spPr>
          <a:xfrm>
            <a:off x="7301638" y="40879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Learning</a:t>
            </a:r>
          </a:p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53FD5-8769-ADF2-262E-4A32C6AC1331}"/>
              </a:ext>
            </a:extLst>
          </p:cNvPr>
          <p:cNvSpPr/>
          <p:nvPr/>
        </p:nvSpPr>
        <p:spPr>
          <a:xfrm>
            <a:off x="4870463" y="1596005"/>
            <a:ext cx="2096316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Design Patterns</a:t>
            </a:r>
          </a:p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38E40-F6E9-8A78-61BA-3DEE1BD0BECC}"/>
              </a:ext>
            </a:extLst>
          </p:cNvPr>
          <p:cNvSpPr/>
          <p:nvPr/>
        </p:nvSpPr>
        <p:spPr>
          <a:xfrm>
            <a:off x="539495" y="4087906"/>
            <a:ext cx="3992149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/>
              <a:t>Testing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27E99-6D4F-E41E-5303-F9A03AC293E8}"/>
              </a:ext>
            </a:extLst>
          </p:cNvPr>
          <p:cNvSpPr/>
          <p:nvPr/>
        </p:nvSpPr>
        <p:spPr>
          <a:xfrm>
            <a:off x="539495" y="1650931"/>
            <a:ext cx="401554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Clean code</a:t>
            </a:r>
          </a:p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84FA3A-70F2-EAB8-621C-F4F246F101F9}"/>
              </a:ext>
            </a:extLst>
          </p:cNvPr>
          <p:cNvSpPr/>
          <p:nvPr/>
        </p:nvSpPr>
        <p:spPr>
          <a:xfrm>
            <a:off x="7301639" y="15960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4CDCA-B614-67BD-8B08-E1DBB18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r>
              <a:rPr lang="fr-FR" dirty="0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B13D2B-4AF3-6E4F-18F0-F42C231C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1636" y="3236705"/>
            <a:ext cx="1080000" cy="108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EEECC0-9E9F-8BFB-2A37-857F3420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267" y="4316705"/>
            <a:ext cx="1080000" cy="108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BEE1CD-B0AB-3D31-B14E-C7F504ED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5482" y="1798849"/>
            <a:ext cx="1080000" cy="108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7E7FF57-9990-1487-2685-CA5D7107FD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133" y="4316705"/>
            <a:ext cx="1080000" cy="108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1620A6-6EA3-A7E9-4C7B-6D6320B1E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1818" y="18305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8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8230E-55C3-05EE-1965-700CF687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5" name="Espace réservé du contenu 4" descr="Personne avec une idée avec un remplissage uni">
            <a:extLst>
              <a:ext uri="{FF2B5EF4-FFF2-40B4-BE49-F238E27FC236}">
                <a16:creationId xmlns:a16="http://schemas.microsoft.com/office/drawing/2014/main" id="{DCD28D4F-822D-CE66-7438-2030F91C7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6455" y="1970215"/>
            <a:ext cx="1787912" cy="1787912"/>
          </a:xfrm>
        </p:spPr>
      </p:pic>
      <p:pic>
        <p:nvPicPr>
          <p:cNvPr id="7" name="Graphique 6" descr="Bulle de discussion avec un remplissage uni">
            <a:extLst>
              <a:ext uri="{FF2B5EF4-FFF2-40B4-BE49-F238E27FC236}">
                <a16:creationId xmlns:a16="http://schemas.microsoft.com/office/drawing/2014/main" id="{893D8D87-0D0B-FDB6-3E1E-97AFD21E7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449" y="2159918"/>
            <a:ext cx="1029090" cy="1029090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B6DB85C3-6C8D-CEAA-C035-6CD3080BA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176" y="2843727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1D170FE5-FBCB-D062-B829-0792EA896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9410" y="3737683"/>
            <a:ext cx="751931" cy="751931"/>
          </a:xfrm>
          <a:prstGeom prst="rect">
            <a:avLst/>
          </a:prstGeom>
        </p:spPr>
      </p:pic>
      <p:pic>
        <p:nvPicPr>
          <p:cNvPr id="12" name="Graphique 11" descr="Bulle de pensée avec un remplissage uni">
            <a:extLst>
              <a:ext uri="{FF2B5EF4-FFF2-40B4-BE49-F238E27FC236}">
                <a16:creationId xmlns:a16="http://schemas.microsoft.com/office/drawing/2014/main" id="{DE4E63F6-0A0C-ED87-9959-C499A819B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0703" y="2274608"/>
            <a:ext cx="914400" cy="914400"/>
          </a:xfrm>
          <a:prstGeom prst="rect">
            <a:avLst/>
          </a:prstGeom>
        </p:spPr>
      </p:pic>
      <p:pic>
        <p:nvPicPr>
          <p:cNvPr id="13" name="Graphique 12" descr="Utilisateur avec un remplissage uni">
            <a:extLst>
              <a:ext uri="{FF2B5EF4-FFF2-40B4-BE49-F238E27FC236}">
                <a16:creationId xmlns:a16="http://schemas.microsoft.com/office/drawing/2014/main" id="{809985FD-19FC-65F9-901B-AA8B9CA8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7630" y="2823283"/>
            <a:ext cx="914400" cy="914400"/>
          </a:xfrm>
          <a:prstGeom prst="rect">
            <a:avLst/>
          </a:prstGeom>
        </p:spPr>
      </p:pic>
      <p:pic>
        <p:nvPicPr>
          <p:cNvPr id="14" name="Graphique 13" descr="Ordinateur portable avec un remplissage uni">
            <a:extLst>
              <a:ext uri="{FF2B5EF4-FFF2-40B4-BE49-F238E27FC236}">
                <a16:creationId xmlns:a16="http://schemas.microsoft.com/office/drawing/2014/main" id="{2395E9C6-EF35-597A-3A9B-B97DD0FF8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8864" y="3717239"/>
            <a:ext cx="751931" cy="751931"/>
          </a:xfrm>
          <a:prstGeom prst="rect">
            <a:avLst/>
          </a:prstGeom>
        </p:spPr>
      </p:pic>
      <p:pic>
        <p:nvPicPr>
          <p:cNvPr id="16" name="Graphique 15" descr="Bulle de discussion avec un remplissage uni">
            <a:extLst>
              <a:ext uri="{FF2B5EF4-FFF2-40B4-BE49-F238E27FC236}">
                <a16:creationId xmlns:a16="http://schemas.microsoft.com/office/drawing/2014/main" id="{A206228C-24F6-969B-E591-879318EBD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8902" y="2085579"/>
            <a:ext cx="1103429" cy="1103429"/>
          </a:xfrm>
          <a:prstGeom prst="rect">
            <a:avLst/>
          </a:prstGeom>
        </p:spPr>
      </p:pic>
      <p:pic>
        <p:nvPicPr>
          <p:cNvPr id="17" name="Graphique 16" descr="Utilisateur avec un remplissage uni">
            <a:extLst>
              <a:ext uri="{FF2B5EF4-FFF2-40B4-BE49-F238E27FC236}">
                <a16:creationId xmlns:a16="http://schemas.microsoft.com/office/drawing/2014/main" id="{73DC64FA-1876-5A29-B9B4-9CEA4888D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8235" y="2823283"/>
            <a:ext cx="914400" cy="914400"/>
          </a:xfrm>
          <a:prstGeom prst="rect">
            <a:avLst/>
          </a:prstGeom>
        </p:spPr>
      </p:pic>
      <p:pic>
        <p:nvPicPr>
          <p:cNvPr id="18" name="Graphique 17" descr="Ordinateur portable avec un remplissage uni">
            <a:extLst>
              <a:ext uri="{FF2B5EF4-FFF2-40B4-BE49-F238E27FC236}">
                <a16:creationId xmlns:a16="http://schemas.microsoft.com/office/drawing/2014/main" id="{86F2E5E4-FBBE-98BE-5C0A-37C39E08F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8318" y="3717239"/>
            <a:ext cx="751931" cy="751931"/>
          </a:xfrm>
          <a:prstGeom prst="rect">
            <a:avLst/>
          </a:prstGeom>
        </p:spPr>
      </p:pic>
      <p:pic>
        <p:nvPicPr>
          <p:cNvPr id="19" name="Graphique 18" descr="Ordinateur portable avec un remplissage uni">
            <a:extLst>
              <a:ext uri="{FF2B5EF4-FFF2-40B4-BE49-F238E27FC236}">
                <a16:creationId xmlns:a16="http://schemas.microsoft.com/office/drawing/2014/main" id="{07B353CA-2EAE-F961-73AC-F84A8FD68E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6537" y="3737683"/>
            <a:ext cx="751931" cy="7519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6DE2088-82D8-5E6A-1943-801239F2F6F7}"/>
              </a:ext>
            </a:extLst>
          </p:cNvPr>
          <p:cNvSpPr/>
          <p:nvPr/>
        </p:nvSpPr>
        <p:spPr>
          <a:xfrm>
            <a:off x="4828479" y="2413998"/>
            <a:ext cx="646770" cy="409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4845353-F928-B8A2-4DED-CFD1E90DE2F3}"/>
              </a:ext>
            </a:extLst>
          </p:cNvPr>
          <p:cNvSpPr txBox="1"/>
          <p:nvPr/>
        </p:nvSpPr>
        <p:spPr>
          <a:xfrm>
            <a:off x="2751173" y="245793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4E97A2-7EE8-581A-1409-BD36EA988E60}"/>
              </a:ext>
            </a:extLst>
          </p:cNvPr>
          <p:cNvSpPr txBox="1"/>
          <p:nvPr/>
        </p:nvSpPr>
        <p:spPr>
          <a:xfrm>
            <a:off x="5009837" y="2394021"/>
            <a:ext cx="46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C518F8C0-D45E-1A01-C662-56AC4E44E22E}"/>
              </a:ext>
            </a:extLst>
          </p:cNvPr>
          <p:cNvSpPr/>
          <p:nvPr/>
        </p:nvSpPr>
        <p:spPr>
          <a:xfrm>
            <a:off x="1502087" y="5038289"/>
            <a:ext cx="8332904" cy="6133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960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3EB37-BEC1-C10F-E57E-357C233C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Prerequesites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EA948058-493C-3292-762D-FFC0913F6E3E}"/>
              </a:ext>
            </a:extLst>
          </p:cNvPr>
          <p:cNvSpPr/>
          <p:nvPr/>
        </p:nvSpPr>
        <p:spPr>
          <a:xfrm>
            <a:off x="992093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When</a:t>
            </a:r>
            <a:r>
              <a:rPr lang="fr-FR" dirty="0"/>
              <a:t> to </a:t>
            </a:r>
            <a:r>
              <a:rPr lang="fr-FR" dirty="0" err="1"/>
              <a:t>refactoring</a:t>
            </a:r>
            <a:r>
              <a:rPr lang="fr-FR" dirty="0"/>
              <a:t> ?</a:t>
            </a:r>
          </a:p>
          <a:p>
            <a:pPr algn="ctr"/>
            <a:r>
              <a:rPr lang="fr-FR" dirty="0"/>
              <a:t>(SOLID, KISS, Demeter, etc.)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C8AF082E-5EC0-82B2-4281-58997F5734A7}"/>
              </a:ext>
            </a:extLst>
          </p:cNvPr>
          <p:cNvSpPr/>
          <p:nvPr/>
        </p:nvSpPr>
        <p:spPr>
          <a:xfrm>
            <a:off x="469473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Know </a:t>
            </a:r>
            <a:r>
              <a:rPr lang="fr-FR" dirty="0" err="1"/>
              <a:t>refactoring</a:t>
            </a:r>
            <a:r>
              <a:rPr lang="fr-FR" dirty="0"/>
              <a:t> patterns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9A0F1AC2-A58A-EA75-D1C7-878324D9F653}"/>
              </a:ext>
            </a:extLst>
          </p:cNvPr>
          <p:cNvSpPr/>
          <p:nvPr/>
        </p:nvSpPr>
        <p:spPr>
          <a:xfrm>
            <a:off x="839738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hold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IDE and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nobrainer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27439AEB-ACC0-AD11-DE29-109F074C2D11}"/>
              </a:ext>
            </a:extLst>
          </p:cNvPr>
          <p:cNvSpPr/>
          <p:nvPr/>
        </p:nvSpPr>
        <p:spPr>
          <a:xfrm>
            <a:off x="992094" y="4342241"/>
            <a:ext cx="10207814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No test </a:t>
            </a:r>
            <a:r>
              <a:rPr lang="fr-FR" sz="3600" b="1" dirty="0">
                <a:solidFill>
                  <a:schemeClr val="accent2"/>
                </a:solidFill>
                <a:sym typeface="Wingdings" pitchFamily="2" charset="2"/>
              </a:rPr>
              <a:t>/ no </a:t>
            </a:r>
            <a:r>
              <a:rPr lang="fr-FR" sz="3600" b="1" dirty="0" err="1">
                <a:solidFill>
                  <a:schemeClr val="accent2"/>
                </a:solidFill>
                <a:sym typeface="Wingdings" pitchFamily="2" charset="2"/>
              </a:rPr>
              <a:t>refactoring</a:t>
            </a:r>
            <a:endParaRPr lang="fr-F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36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77E7-E1C7-D343-A82C-8AB1025F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r>
              <a:rPr lang="fr-FR" dirty="0"/>
              <a:t> practices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6F6E92-CCFD-EB9C-55FC-8E4BD055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Renaming</a:t>
            </a:r>
            <a:endParaRPr lang="fr-FR" dirty="0"/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clearer</a:t>
            </a:r>
            <a:endParaRPr lang="fr-FR" dirty="0"/>
          </a:p>
          <a:p>
            <a:pPr lvl="1"/>
            <a:r>
              <a:rPr lang="fr-FR" dirty="0" err="1"/>
              <a:t>Reinstate</a:t>
            </a:r>
            <a:r>
              <a:rPr lang="fr-FR" dirty="0"/>
              <a:t> intention and </a:t>
            </a:r>
            <a:r>
              <a:rPr lang="fr-FR" dirty="0" err="1"/>
              <a:t>semantics</a:t>
            </a:r>
            <a:endParaRPr lang="fr-FR" dirty="0"/>
          </a:p>
          <a:p>
            <a:r>
              <a:rPr lang="fr-FR" dirty="0"/>
              <a:t>Extraction</a:t>
            </a:r>
          </a:p>
          <a:p>
            <a:pPr lvl="1"/>
            <a:r>
              <a:rPr lang="fr-FR" dirty="0"/>
              <a:t>Break code in multiple </a:t>
            </a:r>
            <a:r>
              <a:rPr lang="fr-FR" dirty="0" err="1"/>
              <a:t>smaller</a:t>
            </a:r>
            <a:r>
              <a:rPr lang="fr-FR" dirty="0"/>
              <a:t> parts</a:t>
            </a:r>
          </a:p>
          <a:p>
            <a:pPr lvl="1"/>
            <a:r>
              <a:rPr lang="fr-FR" dirty="0" err="1"/>
              <a:t>Reinforce</a:t>
            </a:r>
            <a:r>
              <a:rPr lang="fr-FR" dirty="0"/>
              <a:t> abstractions</a:t>
            </a:r>
          </a:p>
          <a:p>
            <a:pPr lvl="1"/>
            <a:r>
              <a:rPr lang="fr-FR" dirty="0" err="1"/>
              <a:t>Reduce</a:t>
            </a:r>
            <a:r>
              <a:rPr lang="fr-FR" dirty="0"/>
              <a:t> duplicates</a:t>
            </a:r>
          </a:p>
          <a:p>
            <a:r>
              <a:rPr lang="fr-FR" dirty="0" err="1"/>
              <a:t>Inline</a:t>
            </a:r>
            <a:endParaRPr lang="fr-FR" dirty="0"/>
          </a:p>
          <a:p>
            <a:pPr lvl="1"/>
            <a:r>
              <a:rPr lang="fr-FR" dirty="0"/>
              <a:t>Opposite to extraction</a:t>
            </a:r>
          </a:p>
          <a:p>
            <a:r>
              <a:rPr lang="fr-FR" dirty="0" err="1"/>
              <a:t>Reorganize</a:t>
            </a:r>
            <a:r>
              <a:rPr lang="fr-FR" dirty="0"/>
              <a:t> code </a:t>
            </a:r>
            <a:r>
              <a:rPr lang="fr-FR" dirty="0" err="1"/>
              <a:t>lines</a:t>
            </a:r>
            <a:endParaRPr lang="fr-FR" dirty="0"/>
          </a:p>
          <a:p>
            <a:pPr lvl="1"/>
            <a:r>
              <a:rPr lang="fr-FR" dirty="0" err="1"/>
              <a:t>Regroup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blocks</a:t>
            </a:r>
          </a:p>
          <a:p>
            <a:r>
              <a:rPr lang="fr-FR" dirty="0"/>
              <a:t>Rewrite </a:t>
            </a:r>
            <a:r>
              <a:rPr lang="fr-FR" dirty="0" err="1"/>
              <a:t>conditionals</a:t>
            </a:r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loops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method</a:t>
            </a:r>
            <a:r>
              <a:rPr lang="fr-FR" dirty="0"/>
              <a:t> signatures</a:t>
            </a:r>
          </a:p>
          <a:p>
            <a:r>
              <a:rPr lang="fr-FR" dirty="0"/>
              <a:t>Move</a:t>
            </a:r>
          </a:p>
          <a:p>
            <a:r>
              <a:rPr lang="fr-FR" dirty="0"/>
              <a:t>More </a:t>
            </a:r>
            <a:r>
              <a:rPr lang="fr-FR" dirty="0" err="1"/>
              <a:t>elaborate</a:t>
            </a:r>
            <a:r>
              <a:rPr lang="fr-FR" dirty="0"/>
              <a:t> &amp; </a:t>
            </a:r>
            <a:r>
              <a:rPr lang="fr-FR" dirty="0" err="1"/>
              <a:t>complex</a:t>
            </a:r>
            <a:r>
              <a:rPr lang="fr-FR" dirty="0"/>
              <a:t> situations</a:t>
            </a:r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F8D0F8E-272D-A3C2-300F-9F3CE4A24239}"/>
              </a:ext>
            </a:extLst>
          </p:cNvPr>
          <p:cNvSpPr/>
          <p:nvPr/>
        </p:nvSpPr>
        <p:spPr>
          <a:xfrm>
            <a:off x="7959014" y="1838130"/>
            <a:ext cx="3060440" cy="145091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Mikado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methdod</a:t>
            </a:r>
            <a:endParaRPr lang="fr-FR" dirty="0"/>
          </a:p>
          <a:p>
            <a:pPr algn="ctr"/>
            <a:r>
              <a:rPr lang="fr-FR" sz="1600" i="1" dirty="0" err="1"/>
              <a:t>Prerequesites</a:t>
            </a:r>
            <a:r>
              <a:rPr lang="fr-FR" sz="1600" i="1" dirty="0"/>
              <a:t> &amp; </a:t>
            </a:r>
            <a:r>
              <a:rPr lang="fr-FR" sz="1600" i="1" dirty="0" err="1"/>
              <a:t>experiments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2561845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9E201-2BD0-661E-735A-F75DA654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Rewritting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96DA83-A163-030E-AF75-57D0AB43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Reverse if/</a:t>
            </a:r>
            <a:r>
              <a:rPr lang="fr-FR" dirty="0" err="1"/>
              <a:t>else</a:t>
            </a:r>
            <a:endParaRPr lang="fr-FR" dirty="0"/>
          </a:p>
          <a:p>
            <a:pPr lvl="1"/>
            <a:r>
              <a:rPr lang="fr-FR" dirty="0" err="1"/>
              <a:t>Improve</a:t>
            </a:r>
            <a:r>
              <a:rPr lang="fr-FR" dirty="0"/>
              <a:t> condition </a:t>
            </a:r>
            <a:r>
              <a:rPr lang="fr-FR" dirty="0" err="1"/>
              <a:t>understanding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</a:t>
            </a:r>
            <a:r>
              <a:rPr lang="fr-FR" dirty="0" err="1"/>
              <a:t>ternary</a:t>
            </a:r>
            <a:r>
              <a:rPr lang="fr-FR" dirty="0"/>
              <a:t> and vice-versa</a:t>
            </a:r>
          </a:p>
          <a:p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conditions</a:t>
            </a:r>
          </a:p>
          <a:p>
            <a:r>
              <a:rPr lang="fr-FR" dirty="0"/>
              <a:t>Combine multiple if/</a:t>
            </a:r>
            <a:r>
              <a:rPr lang="fr-FR" dirty="0" err="1"/>
              <a:t>else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switch</a:t>
            </a:r>
          </a:p>
          <a:p>
            <a:r>
              <a:rPr lang="fr-FR" dirty="0" err="1"/>
              <a:t>Reduce</a:t>
            </a:r>
            <a:r>
              <a:rPr lang="fr-FR" dirty="0"/>
              <a:t> indentation </a:t>
            </a:r>
            <a:r>
              <a:rPr lang="fr-FR" dirty="0" err="1"/>
              <a:t>depth</a:t>
            </a:r>
            <a:endParaRPr lang="fr-FR" dirty="0"/>
          </a:p>
          <a:p>
            <a:pPr lvl="1"/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Fail fast, return asap</a:t>
            </a:r>
          </a:p>
          <a:p>
            <a:r>
              <a:rPr lang="fr-FR" dirty="0" err="1"/>
              <a:t>Reduce</a:t>
            </a:r>
            <a:r>
              <a:rPr lang="fr-FR" dirty="0"/>
              <a:t> duplicates</a:t>
            </a:r>
          </a:p>
        </p:txBody>
      </p:sp>
    </p:spTree>
    <p:extLst>
      <p:ext uri="{BB962C8B-B14F-4D97-AF65-F5344CB8AC3E}">
        <p14:creationId xmlns:p14="http://schemas.microsoft.com/office/powerpoint/2010/main" val="3491830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0F277-AC2C-43DF-9A13-E1DF3BFF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2E58DC-F214-72B3-C608-FCB4F457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Tennis app</a:t>
            </a:r>
          </a:p>
        </p:txBody>
      </p:sp>
    </p:spTree>
    <p:extLst>
      <p:ext uri="{BB962C8B-B14F-4D97-AF65-F5344CB8AC3E}">
        <p14:creationId xmlns:p14="http://schemas.microsoft.com/office/powerpoint/2010/main" val="4001896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7EB072-D54E-4376-BF49-1F93422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6FC0-12CB-DA40-A9C9-BD8D8461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Pictures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unsplash.com </a:t>
            </a:r>
          </a:p>
          <a:p>
            <a:pPr marL="342900" indent="-342900">
              <a:buFontTx/>
              <a:buChar char="-"/>
            </a:pPr>
            <a:r>
              <a:rPr lang="fr-FR" dirty="0"/>
              <a:t>Avatars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open </a:t>
            </a:r>
            <a:r>
              <a:rPr lang="fr-FR" b="1" dirty="0" err="1"/>
              <a:t>peeps</a:t>
            </a:r>
            <a:r>
              <a:rPr lang="fr-FR" b="1" dirty="0"/>
              <a:t> </a:t>
            </a:r>
            <a:r>
              <a:rPr lang="fr-FR" dirty="0"/>
              <a:t>flat assets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http://manifesto.softwarecraftsmanship.org/#/en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dirty="0">
                <a:hlinkClick r:id="rId3"/>
              </a:rPr>
              <a:t>https://github.com/fmbenhassine/awesome-software-craftsmanship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77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BB1B-0868-7EE9-A265-9BCDD318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multiverse</a:t>
            </a:r>
            <a:r>
              <a:rPr lang="fr-FR" dirty="0"/>
              <a:t> of </a:t>
            </a:r>
            <a:r>
              <a:rPr lang="fr-FR" dirty="0" err="1"/>
              <a:t>acronyms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BFA-B0CC-242E-567B-6101EE9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KISS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It Simple </a:t>
            </a:r>
            <a:r>
              <a:rPr lang="fr-FR" dirty="0" err="1"/>
              <a:t>Stupid</a:t>
            </a:r>
            <a:endParaRPr lang="fr-FR" dirty="0"/>
          </a:p>
          <a:p>
            <a:r>
              <a:rPr lang="fr-FR" b="1" dirty="0"/>
              <a:t>DRY</a:t>
            </a:r>
            <a:r>
              <a:rPr lang="fr-FR" dirty="0"/>
              <a:t> 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b="1" dirty="0"/>
              <a:t>YAGNI</a:t>
            </a:r>
            <a:r>
              <a:rPr lang="fr-FR" dirty="0"/>
              <a:t> You </a:t>
            </a:r>
            <a:r>
              <a:rPr lang="fr-FR" dirty="0" err="1"/>
              <a:t>Ain’t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Need It</a:t>
            </a:r>
          </a:p>
          <a:p>
            <a:r>
              <a:rPr lang="fr-FR" b="1" dirty="0"/>
              <a:t>DIE</a:t>
            </a:r>
            <a:r>
              <a:rPr lang="fr-FR" dirty="0"/>
              <a:t> Duplication Is </a:t>
            </a:r>
            <a:r>
              <a:rPr lang="fr-FR" dirty="0" err="1"/>
              <a:t>Evil</a:t>
            </a:r>
            <a:endParaRPr lang="fr-FR" dirty="0"/>
          </a:p>
          <a:p>
            <a:r>
              <a:rPr lang="fr-FR" b="1" dirty="0"/>
              <a:t>OOP</a:t>
            </a:r>
            <a:r>
              <a:rPr lang="fr-FR" dirty="0"/>
              <a:t> Object </a:t>
            </a:r>
            <a:r>
              <a:rPr lang="fr-FR" dirty="0" err="1"/>
              <a:t>Oriented</a:t>
            </a:r>
            <a:r>
              <a:rPr lang="fr-FR" dirty="0"/>
              <a:t> Principles</a:t>
            </a:r>
          </a:p>
          <a:p>
            <a:r>
              <a:rPr lang="fr-FR" b="1" dirty="0"/>
              <a:t>SOLID</a:t>
            </a:r>
          </a:p>
          <a:p>
            <a:pPr lvl="1"/>
            <a:r>
              <a:rPr lang="fr-FR" b="1" dirty="0"/>
              <a:t>SRP</a:t>
            </a:r>
            <a:r>
              <a:rPr lang="fr-FR" dirty="0"/>
              <a:t> 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OCP</a:t>
            </a:r>
            <a:r>
              <a:rPr lang="fr-FR" dirty="0"/>
              <a:t> Open/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LSP</a:t>
            </a:r>
            <a:r>
              <a:rPr lang="fr-FR" dirty="0"/>
              <a:t> </a:t>
            </a:r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ISP</a:t>
            </a:r>
            <a:r>
              <a:rPr lang="fr-FR" dirty="0"/>
              <a:t> 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DIP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  <a:p>
            <a:r>
              <a:rPr lang="fr-FR" b="1" dirty="0"/>
              <a:t>ASMM</a:t>
            </a:r>
            <a:r>
              <a:rPr lang="fr-FR" dirty="0"/>
              <a:t> And So Much More !</a:t>
            </a:r>
          </a:p>
        </p:txBody>
      </p:sp>
    </p:spTree>
    <p:extLst>
      <p:ext uri="{BB962C8B-B14F-4D97-AF65-F5344CB8AC3E}">
        <p14:creationId xmlns:p14="http://schemas.microsoft.com/office/powerpoint/2010/main" val="123426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Well-crafted</a:t>
            </a:r>
            <a:r>
              <a:rPr lang="fr-FR" dirty="0"/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software,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well-crafted</a:t>
            </a:r>
            <a:r>
              <a:rPr lang="fr-FR" dirty="0"/>
              <a:t> software</a:t>
            </a:r>
            <a:br>
              <a:rPr lang="fr-FR" dirty="0"/>
            </a:br>
            <a:r>
              <a:rPr lang="fr-FR" b="1" i="1" dirty="0" err="1"/>
              <a:t>Well-crafted</a:t>
            </a:r>
            <a:r>
              <a:rPr lang="fr-FR" b="1" i="1" dirty="0"/>
              <a:t> == high </a:t>
            </a:r>
            <a:r>
              <a:rPr lang="fr-FR" b="1" i="1" dirty="0" err="1"/>
              <a:t>quality</a:t>
            </a:r>
            <a:r>
              <a:rPr lang="fr-FR" b="1" i="1" dirty="0"/>
              <a:t> code</a:t>
            </a:r>
          </a:p>
          <a:p>
            <a:pPr lvl="1"/>
            <a:r>
              <a:rPr lang="fr-FR" dirty="0" err="1"/>
              <a:t>Automated</a:t>
            </a:r>
            <a:r>
              <a:rPr lang="fr-FR" dirty="0"/>
              <a:t> tests</a:t>
            </a:r>
          </a:p>
          <a:p>
            <a:pPr lvl="1"/>
            <a:r>
              <a:rPr lang="fr-FR" dirty="0"/>
              <a:t>Business </a:t>
            </a:r>
            <a:r>
              <a:rPr lang="fr-FR" dirty="0" err="1"/>
              <a:t>language</a:t>
            </a:r>
            <a:r>
              <a:rPr lang="fr-FR" dirty="0"/>
              <a:t> in the code</a:t>
            </a:r>
          </a:p>
          <a:p>
            <a:pPr lvl="1"/>
            <a:r>
              <a:rPr lang="fr-FR" dirty="0" err="1"/>
              <a:t>Appropriate</a:t>
            </a:r>
            <a:r>
              <a:rPr lang="fr-FR" dirty="0"/>
              <a:t> design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Code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guarantee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r>
              <a:rPr lang="fr-FR" b="1" dirty="0"/>
              <a:t>but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the main cause of </a:t>
            </a:r>
            <a:r>
              <a:rPr lang="fr-FR" dirty="0" err="1"/>
              <a:t>failure</a:t>
            </a:r>
            <a:endParaRPr lang="fr-FR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B0E5A63E-2FFD-10DB-6A77-15D3356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8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responding</a:t>
            </a:r>
            <a:r>
              <a:rPr lang="fr-FR" dirty="0"/>
              <a:t> to change,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  <a:br>
              <a:rPr lang="fr-FR" dirty="0"/>
            </a:br>
            <a:r>
              <a:rPr lang="fr-FR" b="1" i="1" dirty="0" err="1"/>
              <a:t>constantly</a:t>
            </a:r>
            <a:r>
              <a:rPr lang="fr-FR" b="1" i="1" dirty="0"/>
              <a:t> </a:t>
            </a:r>
            <a:r>
              <a:rPr lang="fr-FR" b="1" i="1" dirty="0" err="1"/>
              <a:t>improve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code</a:t>
            </a:r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 err="1"/>
              <a:t>Extendable</a:t>
            </a:r>
            <a:endParaRPr lang="fr-FR" dirty="0"/>
          </a:p>
          <a:p>
            <a:pPr lvl="1"/>
            <a:r>
              <a:rPr lang="fr-FR" dirty="0" err="1"/>
              <a:t>Refactoring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Boy scout </a:t>
            </a:r>
            <a:r>
              <a:rPr lang="fr-FR" dirty="0" err="1"/>
              <a:t>rule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campground</a:t>
            </a:r>
            <a:r>
              <a:rPr lang="fr-FR" dirty="0"/>
              <a:t>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Graphic 4" descr="Diamond">
            <a:extLst>
              <a:ext uri="{FF2B5EF4-FFF2-40B4-BE49-F238E27FC236}">
                <a16:creationId xmlns:a16="http://schemas.microsoft.com/office/drawing/2014/main" id="{C95BBCE0-D474-DBE7-53DA-2C0D08F4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33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82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6518</TotalTime>
  <Words>2395</Words>
  <Application>Microsoft Macintosh PowerPoint</Application>
  <PresentationFormat>Grand écran</PresentationFormat>
  <Paragraphs>638</Paragraphs>
  <Slides>65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1" baseType="lpstr">
      <vt:lpstr>Arial</vt:lpstr>
      <vt:lpstr>Calibri</vt:lpstr>
      <vt:lpstr>Menlo</vt:lpstr>
      <vt:lpstr>Monaco</vt:lpstr>
      <vt:lpstr>Open Sans</vt:lpstr>
      <vt:lpstr>Custom Design</vt:lpstr>
      <vt:lpstr>Software Craftsmanship</vt:lpstr>
      <vt:lpstr>About</vt:lpstr>
      <vt:lpstr>Software crisis, engineering &amp; crafts</vt:lpstr>
      <vt:lpstr>Developer ↮ Code </vt:lpstr>
      <vt:lpstr>Flatsharing</vt:lpstr>
      <vt:lpstr>Craftsmanship in a nutshell </vt:lpstr>
      <vt:lpstr>The multiverse of acronyms</vt:lpstr>
      <vt:lpstr>Well-crafted software</vt:lpstr>
      <vt:lpstr>Steadily adding value</vt:lpstr>
      <vt:lpstr>Community of professionals</vt:lpstr>
      <vt:lpstr>Productive partnerships</vt:lpstr>
      <vt:lpstr>Manifesto for Software Craftsmanship</vt:lpstr>
      <vt:lpstr>Developer eXperience </vt:lpstr>
      <vt:lpstr>Course focus</vt:lpstr>
      <vt:lpstr>Testing applications</vt:lpstr>
      <vt:lpstr>Manual testing</vt:lpstr>
      <vt:lpstr>Unit test is a « code » specification</vt:lpstr>
      <vt:lpstr>Assertion frameworks</vt:lpstr>
      <vt:lpstr>Code coverage</vt:lpstr>
      <vt:lpstr>Test doubles</vt:lpstr>
      <vt:lpstr>Testing private/internal organs</vt:lpstr>
      <vt:lpstr>TDD or not TDD</vt:lpstr>
      <vt:lpstr>TDD Test Driven Development</vt:lpstr>
      <vt:lpstr>TDD process</vt:lpstr>
      <vt:lpstr>Let’s code !</vt:lpstr>
      <vt:lpstr>Just in case </vt:lpstr>
      <vt:lpstr>London vs. Chicago</vt:lpstr>
      <vt:lpstr>100% code cover-mir-age</vt:lpstr>
      <vt:lpstr>ATDD Acceptance Test Driven Development</vt:lpstr>
      <vt:lpstr>Programmation collaborative</vt:lpstr>
      <vt:lpstr>Efficient Collaboration</vt:lpstr>
      <vt:lpstr>Pair programming</vt:lpstr>
      <vt:lpstr>How to ?</vt:lpstr>
      <vt:lpstr>Pair programming style – strong style</vt:lpstr>
      <vt:lpstr>Pair programming style – silent style</vt:lpstr>
      <vt:lpstr>Pair programming styles – ping pong</vt:lpstr>
      <vt:lpstr>Pair programming styles – evil twin</vt:lpstr>
      <vt:lpstr>Pair programming</vt:lpstr>
      <vt:lpstr>Mob programming</vt:lpstr>
      <vt:lpstr>code review</vt:lpstr>
      <vt:lpstr>Conventional commit</vt:lpstr>
      <vt:lpstr>Clean Code fundamentals</vt:lpstr>
      <vt:lpstr>Présentation PowerPoint</vt:lpstr>
      <vt:lpstr>Clean code</vt:lpstr>
      <vt:lpstr>Rule of thumb 👍</vt:lpstr>
      <vt:lpstr>Design rules</vt:lpstr>
      <vt:lpstr>polymorphism</vt:lpstr>
      <vt:lpstr>Law of Demeter</vt:lpstr>
      <vt:lpstr>Understandability</vt:lpstr>
      <vt:lpstr>Names rules</vt:lpstr>
      <vt:lpstr>Functions rule</vt:lpstr>
      <vt:lpstr>Comment rules</vt:lpstr>
      <vt:lpstr>Source code structure</vt:lpstr>
      <vt:lpstr>Objects and data structures</vt:lpstr>
      <vt:lpstr>Tests</vt:lpstr>
      <vt:lpstr>Code smells</vt:lpstr>
      <vt:lpstr>Error handling</vt:lpstr>
      <vt:lpstr>Technical debt</vt:lpstr>
      <vt:lpstr>Refactoring</vt:lpstr>
      <vt:lpstr>Refactoring</vt:lpstr>
      <vt:lpstr>Prerequesites</vt:lpstr>
      <vt:lpstr>Refactoring practices</vt:lpstr>
      <vt:lpstr>Rewritting conditionals</vt:lpstr>
      <vt:lpstr>Let’s code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H Cedric</dc:creator>
  <cp:keywords/>
  <cp:lastModifiedBy>H Cedric</cp:lastModifiedBy>
  <cp:revision>46</cp:revision>
  <dcterms:created xsi:type="dcterms:W3CDTF">2022-11-12T13:34:30Z</dcterms:created>
  <dcterms:modified xsi:type="dcterms:W3CDTF">2022-11-24T21:25:25Z</dcterms:modified>
  <cp:version/>
</cp:coreProperties>
</file>